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7" r:id="rId4"/>
    <p:sldId id="288" r:id="rId5"/>
    <p:sldId id="289" r:id="rId6"/>
    <p:sldId id="291" r:id="rId7"/>
    <p:sldId id="295" r:id="rId8"/>
    <p:sldId id="296" r:id="rId9"/>
    <p:sldId id="308" r:id="rId10"/>
    <p:sldId id="309" r:id="rId11"/>
    <p:sldId id="310" r:id="rId12"/>
    <p:sldId id="311" r:id="rId13"/>
    <p:sldId id="312" r:id="rId14"/>
    <p:sldId id="313" r:id="rId15"/>
    <p:sldId id="314" r:id="rId16"/>
    <p:sldId id="315" r:id="rId17"/>
    <p:sldId id="316" r:id="rId18"/>
    <p:sldId id="317" r:id="rId19"/>
    <p:sldId id="29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298" r:id="rId34"/>
    <p:sldId id="331" r:id="rId35"/>
    <p:sldId id="333" r:id="rId36"/>
    <p:sldId id="332" r:id="rId37"/>
    <p:sldId id="334" r:id="rId38"/>
    <p:sldId id="303" r:id="rId39"/>
    <p:sldId id="274" r:id="rId40"/>
    <p:sldId id="304" r:id="rId41"/>
    <p:sldId id="305" r:id="rId42"/>
    <p:sldId id="306" r:id="rId43"/>
    <p:sldId id="276" r:id="rId44"/>
    <p:sldId id="307"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7E9F"/>
    <a:srgbClr val="80ABB8"/>
    <a:srgbClr val="1BA0C9"/>
    <a:srgbClr val="0D5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4"/>
    <p:restoredTop sz="94712"/>
  </p:normalViewPr>
  <p:slideViewPr>
    <p:cSldViewPr snapToGrid="0">
      <p:cViewPr varScale="1">
        <p:scale>
          <a:sx n="155" d="100"/>
          <a:sy n="155" d="100"/>
        </p:scale>
        <p:origin x="76" y="132"/>
      </p:cViewPr>
      <p:guideLst>
        <p:guide orient="horz" pos="2160"/>
        <p:guide pos="3840"/>
      </p:guideLst>
    </p:cSldViewPr>
  </p:slideViewPr>
  <p:notesTextViewPr>
    <p:cViewPr>
      <p:scale>
        <a:sx n="1" d="1"/>
        <a:sy n="1" d="1"/>
      </p:scale>
      <p:origin x="0" y="0"/>
    </p:cViewPr>
  </p:notesTextViewPr>
  <p:sorterViewPr>
    <p:cViewPr>
      <p:scale>
        <a:sx n="66" d="100"/>
        <a:sy n="66" d="100"/>
      </p:scale>
      <p:origin x="0" y="-29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2023/5/17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2023/5/17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4CA56-C766-4643-9C49-0B5937DF92E1}" type="datetimeFigureOut">
              <a:rPr lang="zh-CN" altLang="en-US" smtClean="0"/>
              <a:t>2023/5/17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31A4B-E62A-4F8E-837E-E9B10A41F2C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cxnSp>
        <p:nvCxnSpPr>
          <p:cNvPr id="12" name="直接连接符 11"/>
          <p:cNvCxnSpPr/>
          <p:nvPr/>
        </p:nvCxnSpPr>
        <p:spPr>
          <a:xfrm>
            <a:off x="3526403" y="3662934"/>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526403" y="4516020"/>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27855" y="3704757"/>
            <a:ext cx="10341293" cy="769441"/>
          </a:xfrm>
          <a:prstGeom prst="rect">
            <a:avLst/>
          </a:prstGeom>
        </p:spPr>
        <p:txBody>
          <a:bodyPr wrap="none">
            <a:spAutoFit/>
          </a:bodyPr>
          <a:lstStyle/>
          <a:p>
            <a:r>
              <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rPr>
              <a:t>基于智能分类算法的音乐和弦识别与分析</a:t>
            </a:r>
          </a:p>
        </p:txBody>
      </p:sp>
      <p:sp>
        <p:nvSpPr>
          <p:cNvPr id="14" name="矩形 13"/>
          <p:cNvSpPr/>
          <p:nvPr/>
        </p:nvSpPr>
        <p:spPr>
          <a:xfrm>
            <a:off x="3749167" y="5525298"/>
            <a:ext cx="2236510" cy="400110"/>
          </a:xfrm>
          <a:prstGeom prst="rect">
            <a:avLst/>
          </a:prstGeom>
        </p:spPr>
        <p:txBody>
          <a:bodyPr wrap="none">
            <a:spAutoFit/>
          </a:bodyPr>
          <a:lstStyle/>
          <a:p>
            <a:r>
              <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rPr>
              <a:t>指导老师：应小凡</a:t>
            </a:r>
          </a:p>
        </p:txBody>
      </p:sp>
      <p:sp>
        <p:nvSpPr>
          <p:cNvPr id="20" name="矩形 19"/>
          <p:cNvSpPr/>
          <p:nvPr/>
        </p:nvSpPr>
        <p:spPr>
          <a:xfrm>
            <a:off x="6519937" y="5525298"/>
            <a:ext cx="1723549" cy="400110"/>
          </a:xfrm>
          <a:prstGeom prst="rect">
            <a:avLst/>
          </a:prstGeom>
        </p:spPr>
        <p:txBody>
          <a:bodyPr wrap="none">
            <a:spAutoFit/>
          </a:bodyPr>
          <a:lstStyle/>
          <a:p>
            <a:r>
              <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rPr>
              <a:t>学生：滕玺贺</a:t>
            </a: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2A2E37"/>
                </a:solidFill>
                <a:latin typeface="宋体" panose="02010600030101010101" pitchFamily="2" charset="-122"/>
                <a:sym typeface="宋体" panose="02010600030101010101"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2023·05</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sp>
        <p:nvSpPr>
          <p:cNvPr id="206" name="矩形 205"/>
          <p:cNvSpPr/>
          <p:nvPr/>
        </p:nvSpPr>
        <p:spPr>
          <a:xfrm>
            <a:off x="3133937" y="4636230"/>
            <a:ext cx="6086200" cy="707886"/>
          </a:xfrm>
          <a:prstGeom prst="rect">
            <a:avLst/>
          </a:prstGeom>
        </p:spPr>
        <p:txBody>
          <a:bodyPr wrap="square">
            <a:spAutoFit/>
          </a:bodyPr>
          <a:lstStyle/>
          <a:p>
            <a:pPr algn="ctr"/>
            <a:r>
              <a:rPr lang="en-US" altLang="zh-CN" sz="2000" dirty="0">
                <a:solidFill>
                  <a:srgbClr val="157E9F"/>
                </a:solidFill>
              </a:rPr>
              <a:t>Identification and Analysis of Musical Chords Based on Intelligent Classification Algorithm</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3" name="图片 2" descr="QQ图片20170327133536"/>
          <p:cNvPicPr>
            <a:picLocks noChangeAspect="1"/>
          </p:cNvPicPr>
          <p:nvPr/>
        </p:nvPicPr>
        <p:blipFill>
          <a:blip r:embed="rId2">
            <a:alphaModFix amt="80000"/>
          </a:blip>
          <a:stretch>
            <a:fillRect/>
          </a:stretch>
        </p:blipFill>
        <p:spPr>
          <a:xfrm>
            <a:off x="4931410" y="735965"/>
            <a:ext cx="2341774" cy="2340000"/>
          </a:xfrm>
          <a:prstGeom prst="rect">
            <a:avLst/>
          </a:prstGeom>
          <a:effectLst>
            <a:outerShdw blurRad="50800" dist="38100" dir="5400000" algn="t" rotWithShape="0">
              <a:schemeClr val="bg1">
                <a:lumMod val="50000"/>
                <a:alpha val="61000"/>
              </a:scheme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4756835" y="249441"/>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4966827"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3370859"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DFT</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离散傅里叶变换</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6060907-5601-6A19-741C-379022AA99F3}"/>
                  </a:ext>
                </a:extLst>
              </p:cNvPr>
              <p:cNvSpPr txBox="1"/>
              <p:nvPr/>
            </p:nvSpPr>
            <p:spPr>
              <a:xfrm>
                <a:off x="2686508" y="1904727"/>
                <a:ext cx="7016816" cy="1917576"/>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窗口函数是一个以</a:t>
                </a:r>
                <a:r>
                  <a:rPr lang="en-US" sz="1800" kern="100" dirty="0">
                    <a:effectLst/>
                    <a:latin typeface="Times New Roman" panose="02020603050405020304" pitchFamily="18" charset="0"/>
                    <a:ea typeface="SimSun" panose="02010600030101010101" pitchFamily="2" charset="-122"/>
                  </a:rPr>
                  <a:t>FFT</a:t>
                </a:r>
                <a:r>
                  <a:rPr lang="zh-CN" sz="1800" kern="100" dirty="0">
                    <a:effectLst/>
                    <a:latin typeface="Times New Roman" panose="02020603050405020304" pitchFamily="18" charset="0"/>
                    <a:ea typeface="SimSun" panose="02010600030101010101" pitchFamily="2" charset="-122"/>
                  </a:rPr>
                  <a:t>窗口大小为长度的函数，以本次实验中所使用的汉宁（</a:t>
                </a:r>
                <a:r>
                  <a:rPr lang="en-US" sz="1800" kern="100" dirty="0" err="1">
                    <a:effectLst/>
                    <a:latin typeface="Times New Roman" panose="02020603050405020304" pitchFamily="18" charset="0"/>
                    <a:ea typeface="SimSun" panose="02010600030101010101" pitchFamily="2" charset="-122"/>
                  </a:rPr>
                  <a:t>Hanning</a:t>
                </a:r>
                <a:r>
                  <a:rPr lang="zh-CN" sz="1800" kern="100" dirty="0">
                    <a:effectLst/>
                    <a:latin typeface="Times New Roman" panose="02020603050405020304" pitchFamily="18" charset="0"/>
                    <a:ea typeface="SimSun" panose="02010600030101010101" pitchFamily="2" charset="-122"/>
                  </a:rPr>
                  <a:t>）窗为例：</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𝑊</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𝑛</m:t>
                              </m:r>
                            </m:e>
                          </m:d>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1</m:t>
                              </m:r>
                            </m:num>
                            <m:den>
                              <m:r>
                                <a:rPr lang="en-US" sz="1800" i="1" kern="100">
                                  <a:effectLst/>
                                  <a:latin typeface="Cambria Math" panose="02040503050406030204" pitchFamily="18" charset="0"/>
                                  <a:ea typeface="SimSun" panose="02010600030101010101" pitchFamily="2" charset="-122"/>
                                </a:rPr>
                                <m:t>2</m:t>
                              </m:r>
                            </m:den>
                          </m:f>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1+</m:t>
                              </m:r>
                              <m:func>
                                <m:funcPr>
                                  <m:ctrlPr>
                                    <a:rPr lang="en-US" sz="1800" i="1" kern="100">
                                      <a:effectLst/>
                                      <a:latin typeface="Cambria Math" panose="02040503050406030204" pitchFamily="18" charset="0"/>
                                      <a:ea typeface="SimSun" panose="02010600030101010101" pitchFamily="2" charset="-122"/>
                                    </a:rPr>
                                  </m:ctrlPr>
                                </m:funcPr>
                                <m:fName>
                                  <m:r>
                                    <m:rPr>
                                      <m:sty m:val="p"/>
                                    </m:rPr>
                                    <a:rPr lang="en-US" sz="1800" kern="100">
                                      <a:effectLst/>
                                      <a:latin typeface="Cambria Math" panose="02040503050406030204" pitchFamily="18" charset="0"/>
                                      <a:ea typeface="SimSun" panose="02010600030101010101" pitchFamily="2" charset="-122"/>
                                    </a:rPr>
                                    <m:t>cos</m:t>
                                  </m:r>
                                </m:fName>
                                <m:e>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2</m:t>
                                      </m:r>
                                      <m:r>
                                        <a:rPr lang="en-US" sz="1800" i="1" kern="100">
                                          <a:effectLst/>
                                          <a:latin typeface="Cambria Math" panose="02040503050406030204" pitchFamily="18" charset="0"/>
                                          <a:ea typeface="SimSun" panose="02010600030101010101" pitchFamily="2" charset="-122"/>
                                        </a:rPr>
                                        <m:t>𝜋</m:t>
                                      </m:r>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𝑛</m:t>
                                          </m:r>
                                        </m:num>
                                        <m:den>
                                          <m:r>
                                            <a:rPr lang="en-US" sz="1800" i="1" kern="100">
                                              <a:effectLst/>
                                              <a:latin typeface="Cambria Math" panose="02040503050406030204" pitchFamily="18" charset="0"/>
                                              <a:ea typeface="SimSun" panose="02010600030101010101" pitchFamily="2" charset="-122"/>
                                            </a:rPr>
                                            <m:t>𝑁</m:t>
                                          </m:r>
                                          <m:r>
                                            <a:rPr lang="en-US" sz="1800" i="1" kern="100">
                                              <a:effectLst/>
                                              <a:latin typeface="Cambria Math" panose="02040503050406030204" pitchFamily="18" charset="0"/>
                                              <a:ea typeface="SimSun" panose="02010600030101010101" pitchFamily="2" charset="-122"/>
                                            </a:rPr>
                                            <m:t>−1</m:t>
                                          </m:r>
                                        </m:den>
                                      </m:f>
                                    </m:e>
                                  </m:d>
                                </m:e>
                              </m:func>
                            </m:e>
                          </m:d>
                          <m:r>
                            <a:rPr lang="en-US" sz="18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p:txBody>
          </p:sp>
        </mc:Choice>
        <mc:Fallback>
          <p:sp>
            <p:nvSpPr>
              <p:cNvPr id="4" name="TextBox 3">
                <a:extLst>
                  <a:ext uri="{FF2B5EF4-FFF2-40B4-BE49-F238E27FC236}">
                    <a16:creationId xmlns:a16="http://schemas.microsoft.com/office/drawing/2014/main" id="{A6060907-5601-6A19-741C-379022AA99F3}"/>
                  </a:ext>
                </a:extLst>
              </p:cNvPr>
              <p:cNvSpPr txBox="1">
                <a:spLocks noRot="1" noChangeAspect="1" noMove="1" noResize="1" noEditPoints="1" noAdjustHandles="1" noChangeArrowheads="1" noChangeShapeType="1" noTextEdit="1"/>
              </p:cNvSpPr>
              <p:nvPr/>
            </p:nvSpPr>
            <p:spPr>
              <a:xfrm>
                <a:off x="2686508" y="1904727"/>
                <a:ext cx="7016816" cy="1917576"/>
              </a:xfrm>
              <a:prstGeom prst="rect">
                <a:avLst/>
              </a:prstGeom>
              <a:blipFill>
                <a:blip r:embed="rId2"/>
                <a:stretch>
                  <a:fillRect l="-782" t="-3492" r="-695"/>
                </a:stretch>
              </a:blipFill>
            </p:spPr>
            <p:txBody>
              <a:bodyPr/>
              <a:lstStyle/>
              <a:p>
                <a:r>
                  <a:rPr lang="en-US">
                    <a:noFill/>
                  </a:rPr>
                  <a:t> </a:t>
                </a:r>
              </a:p>
            </p:txBody>
          </p:sp>
        </mc:Fallback>
      </mc:AlternateContent>
    </p:spTree>
    <p:extLst>
      <p:ext uri="{BB962C8B-B14F-4D97-AF65-F5344CB8AC3E}">
        <p14:creationId xmlns:p14="http://schemas.microsoft.com/office/powerpoint/2010/main" val="2883868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4756835" y="249441"/>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4966827"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1980029" cy="662554"/>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周期乘数法</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Rectangle 2">
            <a:extLst>
              <a:ext uri="{FF2B5EF4-FFF2-40B4-BE49-F238E27FC236}">
                <a16:creationId xmlns:a16="http://schemas.microsoft.com/office/drawing/2014/main" id="{8BABB7DA-5646-B8EF-90E2-94294464B4D7}"/>
              </a:ext>
            </a:extLst>
          </p:cNvPr>
          <p:cNvSpPr>
            <a:spLocks noChangeArrowheads="1"/>
          </p:cNvSpPr>
          <p:nvPr/>
        </p:nvSpPr>
        <p:spPr bwMode="auto">
          <a:xfrm>
            <a:off x="721894" y="957573"/>
            <a:ext cx="953890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音头，是指一个音符开始发出声音的瞬间。在实际演奏中，表现为按下琴键（钢琴）的瞬间，或者鼓棒接触到鼓面的瞬间（打击乐器），也就是在谱面上显示出的音符的位置。上文提到，音符一般按照节拍为时间基础进行组织，也就是说，音头一般出现在拍上或者分拍层（</a:t>
            </a:r>
            <a:r>
              <a:rPr kumimoji="0" lang="en-US" altLang="zh-CN"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Division Levels</a:t>
            </a:r>
            <a:r>
              <a:rPr kumimoji="0" lang="zh-CN" altLang="en-US"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）上。</a:t>
            </a:r>
            <a:endParaRPr kumimoji="0" lang="zh-CN" altLang="en-US" b="0" i="0" u="none" strike="noStrike" cap="none" normalizeH="0" baseline="0" dirty="0">
              <a:ln>
                <a:noFill/>
              </a:ln>
              <a:solidFill>
                <a:schemeClr val="tx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2" descr="A picture containing text, font, line, screenshot&#10;&#10;Description automatically generated">
            <a:extLst>
              <a:ext uri="{FF2B5EF4-FFF2-40B4-BE49-F238E27FC236}">
                <a16:creationId xmlns:a16="http://schemas.microsoft.com/office/drawing/2014/main" id="{2BDD3F84-5E65-5DDE-1385-C2AC0DEFD610}"/>
              </a:ext>
            </a:extLst>
          </p:cNvPr>
          <p:cNvPicPr>
            <a:picLocks noChangeAspect="1" noChangeArrowheads="1"/>
          </p:cNvPicPr>
          <p:nvPr/>
        </p:nvPicPr>
        <p:blipFill>
          <a:blip r:embed="rId2">
            <a:grayscl/>
            <a:biLevel thresh="50000"/>
            <a:extLst>
              <a:ext uri="{28A0092B-C50C-407E-A947-70E740481C1C}">
                <a14:useLocalDpi xmlns:a14="http://schemas.microsoft.com/office/drawing/2010/main" val="0"/>
              </a:ext>
            </a:extLst>
          </a:blip>
          <a:srcRect/>
          <a:stretch>
            <a:fillRect/>
          </a:stretch>
        </p:blipFill>
        <p:spPr bwMode="auto">
          <a:xfrm>
            <a:off x="4481209" y="3768465"/>
            <a:ext cx="3427413" cy="25701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AC05037-4DEA-41D5-ADA9-6EAD41158F51}"/>
              </a:ext>
            </a:extLst>
          </p:cNvPr>
          <p:cNvSpPr>
            <a:spLocks noChangeArrowheads="1"/>
          </p:cNvSpPr>
          <p:nvPr/>
        </p:nvSpPr>
        <p:spPr bwMode="auto">
          <a:xfrm>
            <a:off x="721894" y="2121784"/>
            <a:ext cx="1055291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由于音头是一个音符开始发出声音的瞬间，而一个音符的延音，响度一般会缓慢衰减，即声音的能量会逐渐衰减。故我们可以对频谱的能量在时间维度上的变化来观察音头的大致位置，即能量的极大值点可以认为是一个可能的音头。</a:t>
            </a:r>
            <a:endParaRPr kumimoji="0" lang="zh-CN" altLang="en-US" b="0" i="0" u="none" strike="noStrike" cap="none" normalizeH="0" baseline="0" dirty="0">
              <a:ln>
                <a:noFill/>
              </a:ln>
              <a:solidFill>
                <a:schemeClr val="tx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下图</a:t>
            </a:r>
            <a:r>
              <a:rPr kumimoji="0" lang="zh-CN" altLang="en-US"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显示了一个音乐片段的响度变化。可以看出，音频的响度符合上述音头的响度衰减特征。在本次实验中，拟提出一个算法，通过音频的周期性的响度，检测音频的</a:t>
            </a:r>
            <a:r>
              <a:rPr kumimoji="0" lang="en-US" altLang="zh-CN"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BPM</a:t>
            </a:r>
            <a:r>
              <a:rPr kumimoji="0" lang="zh-CN" altLang="en-US"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endParaRPr kumimoji="0" lang="zh-CN"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8469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4756835" y="249441"/>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4966827"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1980029" cy="662554"/>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周期乘数法</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60BB357-4028-3166-C08A-78F50E3C6B2B}"/>
                  </a:ext>
                </a:extLst>
              </p:cNvPr>
              <p:cNvSpPr txBox="1"/>
              <p:nvPr/>
            </p:nvSpPr>
            <p:spPr>
              <a:xfrm>
                <a:off x="3003258" y="1841590"/>
                <a:ext cx="7013196" cy="3632020"/>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拟构建一个简单周期乘数函数：</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𝑇</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𝑡</m:t>
                              </m:r>
                            </m:e>
                          </m:d>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𝑐𝑜𝑠</m:t>
                          </m:r>
                          <m:d>
                            <m:dPr>
                              <m:ctrlPr>
                                <a:rPr lang="en-US" sz="1800" i="1" kern="100">
                                  <a:effectLst/>
                                  <a:latin typeface="Cambria Math" panose="02040503050406030204" pitchFamily="18" charset="0"/>
                                  <a:ea typeface="SimSun" panose="02010600030101010101" pitchFamily="2" charset="-122"/>
                                </a:rPr>
                              </m:ctrlPr>
                            </m:dPr>
                            <m:e>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2</m:t>
                                  </m:r>
                                  <m:r>
                                    <a:rPr lang="en-US" sz="1800" i="1" kern="100">
                                      <a:effectLst/>
                                      <a:latin typeface="Cambria Math" panose="02040503050406030204" pitchFamily="18" charset="0"/>
                                      <a:ea typeface="SimSun" panose="02010600030101010101" pitchFamily="2" charset="-122"/>
                                    </a:rPr>
                                    <m:t>𝜋</m:t>
                                  </m:r>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𝐵𝑃𝑀</m:t>
                                  </m:r>
                                </m:num>
                                <m:den>
                                  <m:r>
                                    <a:rPr lang="en-US" sz="1800" i="1" kern="100">
                                      <a:effectLst/>
                                      <a:latin typeface="Cambria Math" panose="02040503050406030204" pitchFamily="18" charset="0"/>
                                      <a:ea typeface="SimSun" panose="02010600030101010101" pitchFamily="2" charset="-122"/>
                                    </a:rPr>
                                    <m:t>6000</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𝑚𝑠</m:t>
                                      </m:r>
                                    </m:e>
                                  </m:d>
                                </m:den>
                              </m:f>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𝑡</m:t>
                              </m:r>
                            </m:e>
                          </m:d>
                          <m:r>
                            <a:rPr lang="en-US" sz="1800" i="1" kern="100">
                              <a:effectLst/>
                              <a:latin typeface="Cambria Math" panose="02040503050406030204" pitchFamily="18" charset="0"/>
                              <a:ea typeface="SimSun" panose="02010600030101010101" pitchFamily="2" charset="-122"/>
                            </a:rPr>
                            <m:t>#</m:t>
                          </m:r>
                          <m:r>
                            <a:rPr lang="en-US" sz="1800" b="0" i="1" kern="100" smtClean="0">
                              <a:effectLst/>
                              <a:latin typeface="Cambria Math" panose="02040503050406030204" pitchFamily="18" charset="0"/>
                              <a:ea typeface="SimSun" panose="02010600030101010101" pitchFamily="2" charset="-122"/>
                            </a:rPr>
                            <m:t>+1</m:t>
                          </m:r>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ct val="200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音频采样的响度系数（能量谱线）</a:t>
                </a:r>
                <a:endParaRPr lang="en-US" sz="1800" kern="100" dirty="0">
                  <a:effectLst/>
                  <a:latin typeface="Times New Roman" panose="02020603050405020304" pitchFamily="18" charset="0"/>
                  <a:ea typeface="SimSun" panose="02010600030101010101" pitchFamily="2" charset="-122"/>
                </a:endParaRPr>
              </a:p>
              <a:p>
                <a:pPr marL="0" marR="0" indent="2540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2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𝐸</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𝑛</m:t>
                              </m:r>
                            </m:e>
                          </m:d>
                          <m:r>
                            <a:rPr lang="en-US" sz="1800" i="1" kern="100">
                              <a:effectLst/>
                              <a:latin typeface="Cambria Math" panose="02040503050406030204" pitchFamily="18" charset="0"/>
                              <a:ea typeface="SimSun" panose="02010600030101010101" pitchFamily="2" charset="-122"/>
                            </a:rPr>
                            <m:t>=</m:t>
                          </m:r>
                          <m:r>
                            <a:rPr lang="en-US" sz="1200" i="1" kern="100">
                              <a:effectLst/>
                              <a:latin typeface="Cambria Math" panose="02040503050406030204" pitchFamily="18" charset="0"/>
                              <a:ea typeface="SimSun" panose="02010600030101010101" pitchFamily="2" charset="-122"/>
                            </a:rPr>
                            <m:t> </m:t>
                          </m:r>
                          <m:nary>
                            <m:naryPr>
                              <m:chr m:val="∑"/>
                              <m:limLoc m:val="undOvr"/>
                              <m:ctrlPr>
                                <a:rPr lang="en-US" sz="1200" i="1" kern="100">
                                  <a:effectLst/>
                                  <a:latin typeface="Cambria Math" panose="02040503050406030204" pitchFamily="18" charset="0"/>
                                  <a:ea typeface="SimSun" panose="02010600030101010101" pitchFamily="2" charset="-122"/>
                                </a:rPr>
                              </m:ctrlPr>
                            </m:naryPr>
                            <m:sub>
                              <m:r>
                                <a:rPr lang="en-US" sz="1200" i="1" kern="100">
                                  <a:effectLst/>
                                  <a:latin typeface="Cambria Math" panose="02040503050406030204" pitchFamily="18" charset="0"/>
                                  <a:ea typeface="SimSun" panose="02010600030101010101" pitchFamily="2" charset="-122"/>
                                </a:rPr>
                                <m:t>𝑙</m:t>
                              </m:r>
                              <m:r>
                                <a:rPr lang="en-US" sz="1200" i="1" kern="100">
                                  <a:effectLst/>
                                  <a:latin typeface="Cambria Math" panose="02040503050406030204" pitchFamily="18" charset="0"/>
                                  <a:ea typeface="SimSun" panose="02010600030101010101" pitchFamily="2" charset="-122"/>
                                </a:rPr>
                                <m:t>=0</m:t>
                              </m:r>
                            </m:sub>
                            <m:sup>
                              <m:f>
                                <m:fPr>
                                  <m:ctrlPr>
                                    <a:rPr lang="en-US" sz="1200" i="1" kern="100">
                                      <a:effectLst/>
                                      <a:latin typeface="Cambria Math" panose="02040503050406030204" pitchFamily="18" charset="0"/>
                                      <a:ea typeface="SimSun" panose="02010600030101010101" pitchFamily="2" charset="-122"/>
                                    </a:rPr>
                                  </m:ctrlPr>
                                </m:fPr>
                                <m:num>
                                  <m:r>
                                    <a:rPr lang="en-US" sz="1200" i="1" kern="100">
                                      <a:effectLst/>
                                      <a:latin typeface="Cambria Math" panose="02040503050406030204" pitchFamily="18" charset="0"/>
                                      <a:ea typeface="SimSun" panose="02010600030101010101" pitchFamily="2" charset="-122"/>
                                    </a:rPr>
                                    <m:t>𝑁</m:t>
                                  </m:r>
                                </m:num>
                                <m:den>
                                  <m:r>
                                    <a:rPr lang="en-US" sz="1200" i="1" kern="100">
                                      <a:effectLst/>
                                      <a:latin typeface="Cambria Math" panose="02040503050406030204" pitchFamily="18" charset="0"/>
                                      <a:ea typeface="SimSun" panose="02010600030101010101" pitchFamily="2" charset="-122"/>
                                    </a:rPr>
                                    <m:t>2</m:t>
                                  </m:r>
                                </m:den>
                              </m:f>
                              <m:r>
                                <a:rPr lang="en-US" sz="1200" i="1" kern="100">
                                  <a:effectLst/>
                                  <a:latin typeface="Cambria Math" panose="02040503050406030204" pitchFamily="18" charset="0"/>
                                  <a:ea typeface="SimSun" panose="02010600030101010101" pitchFamily="2" charset="-122"/>
                                </a:rPr>
                                <m:t>−1</m:t>
                              </m:r>
                            </m:sup>
                            <m:e>
                              <m:r>
                                <a:rPr lang="en-US" sz="1200" i="1" kern="100">
                                  <a:effectLst/>
                                  <a:latin typeface="Cambria Math" panose="02040503050406030204" pitchFamily="18" charset="0"/>
                                  <a:ea typeface="SimSun" panose="02010600030101010101" pitchFamily="2" charset="-122"/>
                                </a:rPr>
                                <m:t>𝑊</m:t>
                              </m:r>
                              <m:d>
                                <m:dPr>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𝑙</m:t>
                                  </m:r>
                                </m:e>
                              </m:d>
                              <m:r>
                                <a:rPr lang="en-US" sz="1200" i="1" kern="100">
                                  <a:effectLst/>
                                  <a:latin typeface="Cambria Math" panose="02040503050406030204" pitchFamily="18" charset="0"/>
                                  <a:ea typeface="SimSun" panose="02010600030101010101" pitchFamily="2" charset="-122"/>
                                </a:rPr>
                                <m:t>∙</m:t>
                              </m:r>
                              <m:d>
                                <m:dPr>
                                  <m:begChr m:val="|"/>
                                  <m:endChr m:val="|"/>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𝑋</m:t>
                                  </m:r>
                                  <m:d>
                                    <m:dPr>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𝑙</m:t>
                                      </m:r>
                                    </m:e>
                                  </m:d>
                                </m:e>
                              </m:d>
                            </m:e>
                          </m:nary>
                          <m:r>
                            <a:rPr lang="en-US" sz="18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p:txBody>
          </p:sp>
        </mc:Choice>
        <mc:Fallback>
          <p:sp>
            <p:nvSpPr>
              <p:cNvPr id="6" name="TextBox 5">
                <a:extLst>
                  <a:ext uri="{FF2B5EF4-FFF2-40B4-BE49-F238E27FC236}">
                    <a16:creationId xmlns:a16="http://schemas.microsoft.com/office/drawing/2014/main" id="{560BB357-4028-3166-C08A-78F50E3C6B2B}"/>
                  </a:ext>
                </a:extLst>
              </p:cNvPr>
              <p:cNvSpPr txBox="1">
                <a:spLocks noRot="1" noChangeAspect="1" noMove="1" noResize="1" noEditPoints="1" noAdjustHandles="1" noChangeArrowheads="1" noChangeShapeType="1" noTextEdit="1"/>
              </p:cNvSpPr>
              <p:nvPr/>
            </p:nvSpPr>
            <p:spPr>
              <a:xfrm>
                <a:off x="3003258" y="1841590"/>
                <a:ext cx="7013196" cy="3632020"/>
              </a:xfrm>
              <a:prstGeom prst="rect">
                <a:avLst/>
              </a:prstGeom>
              <a:blipFill>
                <a:blip r:embed="rId2"/>
                <a:stretch>
                  <a:fillRect t="-1846"/>
                </a:stretch>
              </a:blipFill>
            </p:spPr>
            <p:txBody>
              <a:bodyPr/>
              <a:lstStyle/>
              <a:p>
                <a:r>
                  <a:rPr lang="en-US">
                    <a:noFill/>
                  </a:rPr>
                  <a:t> </a:t>
                </a:r>
              </a:p>
            </p:txBody>
          </p:sp>
        </mc:Fallback>
      </mc:AlternateContent>
    </p:spTree>
    <p:extLst>
      <p:ext uri="{BB962C8B-B14F-4D97-AF65-F5344CB8AC3E}">
        <p14:creationId xmlns:p14="http://schemas.microsoft.com/office/powerpoint/2010/main" val="431852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4756835" y="249441"/>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4966827"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1980029" cy="662554"/>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周期乘数法</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18774E0-CD9D-B511-3DCB-3DB3449994B5}"/>
                  </a:ext>
                </a:extLst>
              </p:cNvPr>
              <p:cNvSpPr txBox="1"/>
              <p:nvPr/>
            </p:nvSpPr>
            <p:spPr>
              <a:xfrm>
                <a:off x="2589402" y="1595806"/>
                <a:ext cx="7013196" cy="2163541"/>
              </a:xfrm>
              <a:prstGeom prst="rect">
                <a:avLst/>
              </a:prstGeom>
              <a:noFill/>
            </p:spPr>
            <p:txBody>
              <a:bodyPr wrap="square">
                <a:spAutoFit/>
              </a:bodyPr>
              <a:lstStyle/>
              <a:p>
                <a:pPr marL="0" marR="0" indent="304800" algn="just">
                  <a:lnSpc>
                    <a:spcPts val="2000"/>
                  </a:lnSpc>
                  <a:spcBef>
                    <a:spcPts val="0"/>
                  </a:spcBef>
                  <a:spcAft>
                    <a:spcPts val="0"/>
                  </a:spcAft>
                </a:pPr>
                <a:r>
                  <a:rPr lang="zh-CN" sz="2000" kern="100" dirty="0">
                    <a:effectLst/>
                    <a:latin typeface="Times New Roman" panose="02020603050405020304" pitchFamily="18" charset="0"/>
                    <a:ea typeface="SimSun" panose="02010600030101010101" pitchFamily="2" charset="-122"/>
                  </a:rPr>
                  <a:t>计算待测试乐段能量谱线</a:t>
                </a:r>
                <a14:m>
                  <m:oMath xmlns:m="http://schemas.openxmlformats.org/officeDocument/2006/math">
                    <m:r>
                      <a:rPr lang="en-US" sz="2000" i="1" kern="100">
                        <a:effectLst/>
                        <a:latin typeface="Cambria Math" panose="02040503050406030204" pitchFamily="18" charset="0"/>
                        <a:ea typeface="SimSun" panose="02010600030101010101" pitchFamily="2" charset="-122"/>
                      </a:rPr>
                      <m:t>𝐸</m:t>
                    </m:r>
                    <m:r>
                      <a:rPr lang="en-US" sz="2000" kern="100">
                        <a:effectLst/>
                        <a:latin typeface="Cambria Math" panose="02040503050406030204" pitchFamily="18" charset="0"/>
                        <a:ea typeface="SimSun" panose="02010600030101010101" pitchFamily="2" charset="-122"/>
                      </a:rPr>
                      <m:t>(</m:t>
                    </m:r>
                    <m:r>
                      <a:rPr lang="en-US" sz="2000" i="1" kern="100">
                        <a:effectLst/>
                        <a:latin typeface="Cambria Math" panose="02040503050406030204" pitchFamily="18" charset="0"/>
                        <a:ea typeface="SimSun" panose="02010600030101010101" pitchFamily="2" charset="-122"/>
                      </a:rPr>
                      <m:t>𝑛</m:t>
                    </m:r>
                    <m:r>
                      <a:rPr lang="en-US" sz="2000" kern="100">
                        <a:effectLst/>
                        <a:latin typeface="Cambria Math" panose="02040503050406030204" pitchFamily="18" charset="0"/>
                        <a:ea typeface="SimSun" panose="02010600030101010101" pitchFamily="2" charset="-122"/>
                      </a:rPr>
                      <m:t>)</m:t>
                    </m:r>
                  </m:oMath>
                </a14:m>
                <a:r>
                  <a:rPr lang="zh-CN" sz="2000" kern="100" dirty="0">
                    <a:effectLst/>
                    <a:latin typeface="Times New Roman" panose="02020603050405020304" pitchFamily="18" charset="0"/>
                    <a:ea typeface="SimSun" panose="02010600030101010101" pitchFamily="2" charset="-122"/>
                  </a:rPr>
                  <a:t>在当前预测</a:t>
                </a:r>
                <a:r>
                  <a:rPr lang="en-US" sz="2000" kern="100" dirty="0">
                    <a:effectLst/>
                    <a:latin typeface="Times New Roman" panose="02020603050405020304" pitchFamily="18" charset="0"/>
                    <a:ea typeface="SimSun" panose="02010600030101010101" pitchFamily="2" charset="-122"/>
                  </a:rPr>
                  <a:t>BPM</a:t>
                </a:r>
                <a:r>
                  <a:rPr lang="zh-CN" sz="2000" kern="100" dirty="0">
                    <a:effectLst/>
                    <a:latin typeface="Times New Roman" panose="02020603050405020304" pitchFamily="18" charset="0"/>
                    <a:ea typeface="SimSun" panose="02010600030101010101" pitchFamily="2" charset="-122"/>
                  </a:rPr>
                  <a:t>下的评分：</a:t>
                </a:r>
                <a:endParaRPr lang="en-US" sz="2000" kern="100" dirty="0">
                  <a:effectLst/>
                  <a:latin typeface="Times New Roman" panose="02020603050405020304" pitchFamily="18" charset="0"/>
                  <a:ea typeface="SimSun" panose="02010600030101010101" pitchFamily="2" charset="-122"/>
                </a:endParaRPr>
              </a:p>
              <a:p>
                <a:pPr marL="0" marR="0" indent="2794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endParaRPr lang="en-US" sz="2000" kern="100" dirty="0">
                  <a:effectLst/>
                  <a:latin typeface="Times New Roman" panose="02020603050405020304" pitchFamily="18" charset="0"/>
                  <a:ea typeface="SimSun" panose="02010600030101010101" pitchFamily="2" charset="-122"/>
                </a:endParaRPr>
              </a:p>
              <a:p>
                <a:pPr indent="279400" algn="just">
                  <a:lnSpc>
                    <a:spcPct val="200000"/>
                  </a:lnSpc>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𝑆𝑐𝑜𝑟𝑒</m:t>
                              </m:r>
                            </m:e>
                            <m:sub>
                              <m:r>
                                <a:rPr lang="en-US" sz="1800" i="1" kern="100">
                                  <a:effectLst/>
                                  <a:latin typeface="Cambria Math" panose="02040503050406030204" pitchFamily="18" charset="0"/>
                                  <a:ea typeface="SimSun" panose="02010600030101010101" pitchFamily="2" charset="-122"/>
                                </a:rPr>
                                <m:t>𝑝𝑟𝑒𝑑𝑖𝑐𝑡</m:t>
                              </m:r>
                            </m:sub>
                          </m:sSub>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1</m:t>
                              </m:r>
                            </m:num>
                            <m:den>
                              <m:r>
                                <a:rPr lang="en-US" sz="1800" i="1" kern="100">
                                  <a:effectLst/>
                                  <a:latin typeface="Cambria Math" panose="02040503050406030204" pitchFamily="18" charset="0"/>
                                  <a:ea typeface="SimSun" panose="02010600030101010101" pitchFamily="2" charset="-122"/>
                                </a:rPr>
                                <m:t>𝐹</m:t>
                              </m:r>
                            </m:den>
                          </m:f>
                          <m:r>
                            <a:rPr lang="en-US" sz="1800" i="1" kern="100">
                              <a:effectLst/>
                              <a:latin typeface="Cambria Math" panose="02040503050406030204" pitchFamily="18" charset="0"/>
                              <a:ea typeface="SimSun" panose="02010600030101010101" pitchFamily="2" charset="-122"/>
                            </a:rPr>
                            <m:t>#</m:t>
                          </m:r>
                          <m:nary>
                            <m:naryPr>
                              <m:chr m:val="∑"/>
                              <m:limLoc m:val="undOvr"/>
                              <m:ctrlPr>
                                <a:rPr lang="en-US" i="1" kern="100">
                                  <a:latin typeface="Cambria Math" panose="02040503050406030204" pitchFamily="18" charset="0"/>
                                  <a:ea typeface="SimSun" panose="02010600030101010101" pitchFamily="2" charset="-122"/>
                                </a:rPr>
                              </m:ctrlPr>
                            </m:naryPr>
                            <m:sub>
                              <m:r>
                                <a:rPr lang="en-US" i="1" kern="100">
                                  <a:latin typeface="Cambria Math" panose="02040503050406030204" pitchFamily="18" charset="0"/>
                                  <a:ea typeface="SimSun" panose="02010600030101010101" pitchFamily="2" charset="-122"/>
                                </a:rPr>
                                <m:t>𝑛</m:t>
                              </m:r>
                              <m:r>
                                <a:rPr lang="en-US" i="1" kern="100">
                                  <a:latin typeface="Cambria Math" panose="02040503050406030204" pitchFamily="18" charset="0"/>
                                  <a:ea typeface="SimSun" panose="02010600030101010101" pitchFamily="2" charset="-122"/>
                                </a:rPr>
                                <m:t>=0</m:t>
                              </m:r>
                            </m:sub>
                            <m:sup>
                              <m:r>
                                <a:rPr lang="en-US" i="1" kern="100">
                                  <a:latin typeface="Cambria Math" panose="02040503050406030204" pitchFamily="18" charset="0"/>
                                  <a:ea typeface="SimSun" panose="02010600030101010101" pitchFamily="2" charset="-122"/>
                                </a:rPr>
                                <m:t>𝐹</m:t>
                              </m:r>
                            </m:sup>
                            <m:e>
                              <m:r>
                                <a:rPr lang="en-US" i="1" kern="100">
                                  <a:latin typeface="Cambria Math" panose="02040503050406030204" pitchFamily="18" charset="0"/>
                                  <a:ea typeface="SimSun" panose="02010600030101010101" pitchFamily="2" charset="-122"/>
                                </a:rPr>
                                <m:t>𝐸</m:t>
                              </m:r>
                              <m:d>
                                <m:dPr>
                                  <m:ctrlPr>
                                    <a:rPr lang="en-US" i="1" kern="100">
                                      <a:latin typeface="Cambria Math" panose="02040503050406030204" pitchFamily="18" charset="0"/>
                                      <a:ea typeface="SimSun" panose="02010600030101010101" pitchFamily="2" charset="-122"/>
                                    </a:rPr>
                                  </m:ctrlPr>
                                </m:dPr>
                                <m:e>
                                  <m:r>
                                    <a:rPr lang="en-US" i="1" kern="100">
                                      <a:latin typeface="Cambria Math" panose="02040503050406030204" pitchFamily="18" charset="0"/>
                                      <a:ea typeface="SimSun" panose="02010600030101010101" pitchFamily="2" charset="-122"/>
                                    </a:rPr>
                                    <m:t>𝑛</m:t>
                                  </m:r>
                                </m:e>
                              </m:d>
                              <m:r>
                                <a:rPr lang="en-US" i="1" kern="100">
                                  <a:latin typeface="Cambria Math" panose="02040503050406030204" pitchFamily="18" charset="0"/>
                                  <a:ea typeface="SimSun" panose="02010600030101010101" pitchFamily="2" charset="-122"/>
                                </a:rPr>
                                <m:t>∙</m:t>
                              </m:r>
                              <m:r>
                                <a:rPr lang="en-US" i="1" kern="100">
                                  <a:latin typeface="Cambria Math" panose="02040503050406030204" pitchFamily="18" charset="0"/>
                                  <a:ea typeface="SimSun" panose="02010600030101010101" pitchFamily="2" charset="-122"/>
                                </a:rPr>
                                <m:t>𝑇</m:t>
                              </m:r>
                              <m:d>
                                <m:dPr>
                                  <m:ctrlPr>
                                    <a:rPr lang="en-US" i="1" kern="100">
                                      <a:latin typeface="Cambria Math" panose="02040503050406030204" pitchFamily="18" charset="0"/>
                                      <a:ea typeface="SimSun" panose="02010600030101010101" pitchFamily="2" charset="-122"/>
                                    </a:rPr>
                                  </m:ctrlPr>
                                </m:dPr>
                                <m:e>
                                  <m:r>
                                    <a:rPr lang="en-US" i="1" kern="100">
                                      <a:latin typeface="Cambria Math" panose="02040503050406030204" pitchFamily="18" charset="0"/>
                                      <a:ea typeface="SimSun" panose="02010600030101010101" pitchFamily="2" charset="-122"/>
                                    </a:rPr>
                                    <m:t>𝑡𝑖𝑚𝑒</m:t>
                                  </m:r>
                                  <m:d>
                                    <m:dPr>
                                      <m:ctrlPr>
                                        <a:rPr lang="en-US" i="1" kern="100">
                                          <a:latin typeface="Cambria Math" panose="02040503050406030204" pitchFamily="18" charset="0"/>
                                          <a:ea typeface="SimSun" panose="02010600030101010101" pitchFamily="2" charset="-122"/>
                                        </a:rPr>
                                      </m:ctrlPr>
                                    </m:dPr>
                                    <m:e>
                                      <m:r>
                                        <a:rPr lang="en-US" i="1" kern="100">
                                          <a:latin typeface="Cambria Math" panose="02040503050406030204" pitchFamily="18" charset="0"/>
                                          <a:ea typeface="SimSun" panose="02010600030101010101" pitchFamily="2" charset="-122"/>
                                        </a:rPr>
                                        <m:t>𝑛</m:t>
                                      </m:r>
                                    </m:e>
                                  </m:d>
                                </m:e>
                              </m:d>
                            </m:e>
                          </m:nary>
                        </m:e>
                      </m:eqArr>
                    </m:oMath>
                  </m:oMathPara>
                </a14:m>
                <a:endParaRPr lang="en-US" sz="2000" kern="100" dirty="0">
                  <a:effectLst/>
                  <a:latin typeface="Times New Roman" panose="02020603050405020304" pitchFamily="18" charset="0"/>
                  <a:ea typeface="SimSun" panose="02010600030101010101" pitchFamily="2" charset="-122"/>
                </a:endParaRPr>
              </a:p>
            </p:txBody>
          </p:sp>
        </mc:Choice>
        <mc:Fallback>
          <p:sp>
            <p:nvSpPr>
              <p:cNvPr id="5" name="TextBox 4">
                <a:extLst>
                  <a:ext uri="{FF2B5EF4-FFF2-40B4-BE49-F238E27FC236}">
                    <a16:creationId xmlns:a16="http://schemas.microsoft.com/office/drawing/2014/main" id="{718774E0-CD9D-B511-3DCB-3DB3449994B5}"/>
                  </a:ext>
                </a:extLst>
              </p:cNvPr>
              <p:cNvSpPr txBox="1">
                <a:spLocks noRot="1" noChangeAspect="1" noMove="1" noResize="1" noEditPoints="1" noAdjustHandles="1" noChangeArrowheads="1" noChangeShapeType="1" noTextEdit="1"/>
              </p:cNvSpPr>
              <p:nvPr/>
            </p:nvSpPr>
            <p:spPr>
              <a:xfrm>
                <a:off x="2589402" y="1595806"/>
                <a:ext cx="7013196" cy="2163541"/>
              </a:xfrm>
              <a:prstGeom prst="rect">
                <a:avLst/>
              </a:prstGeom>
              <a:blipFill>
                <a:blip r:embed="rId2"/>
                <a:stretch>
                  <a:fillRect t="-4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19D4EA1-2FCA-E6B8-2758-CDD821FE5471}"/>
                  </a:ext>
                </a:extLst>
              </p:cNvPr>
              <p:cNvSpPr txBox="1"/>
              <p:nvPr/>
            </p:nvSpPr>
            <p:spPr>
              <a:xfrm>
                <a:off x="3288484" y="3942718"/>
                <a:ext cx="7013196" cy="369332"/>
              </a:xfrm>
              <a:prstGeom prst="rect">
                <a:avLst/>
              </a:prstGeom>
              <a:noFill/>
            </p:spPr>
            <p:txBody>
              <a:bodyPr wrap="square">
                <a:spAutoFit/>
              </a:bodyPr>
              <a:lstStyle/>
              <a:p>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其中</a:t>
                </a:r>
                <a14:m>
                  <m:oMath xmlns:m="http://schemas.openxmlformats.org/officeDocument/2006/math">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𝐹</m:t>
                    </m:r>
                  </m:oMath>
                </a14:m>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为乐段的帧总数。</a:t>
                </a:r>
                <a14:m>
                  <m:oMath xmlns:m="http://schemas.openxmlformats.org/officeDocument/2006/math">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𝐸</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𝑛</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𝑇</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𝑛</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oMath>
                </a14:m>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即为周期乘数。</a:t>
                </a:r>
                <a:endParaRPr lang="en-US" dirty="0"/>
              </a:p>
            </p:txBody>
          </p:sp>
        </mc:Choice>
        <mc:Fallback>
          <p:sp>
            <p:nvSpPr>
              <p:cNvPr id="8" name="TextBox 7">
                <a:extLst>
                  <a:ext uri="{FF2B5EF4-FFF2-40B4-BE49-F238E27FC236}">
                    <a16:creationId xmlns:a16="http://schemas.microsoft.com/office/drawing/2014/main" id="{919D4EA1-2FCA-E6B8-2758-CDD821FE5471}"/>
                  </a:ext>
                </a:extLst>
              </p:cNvPr>
              <p:cNvSpPr txBox="1">
                <a:spLocks noRot="1" noChangeAspect="1" noMove="1" noResize="1" noEditPoints="1" noAdjustHandles="1" noChangeArrowheads="1" noChangeShapeType="1" noTextEdit="1"/>
              </p:cNvSpPr>
              <p:nvPr/>
            </p:nvSpPr>
            <p:spPr>
              <a:xfrm>
                <a:off x="3288484" y="3942718"/>
                <a:ext cx="7013196" cy="369332"/>
              </a:xfrm>
              <a:prstGeom prst="rect">
                <a:avLst/>
              </a:prstGeom>
              <a:blipFill>
                <a:blip r:embed="rId3"/>
                <a:stretch>
                  <a:fillRect l="-695" t="-15000" b="-21667"/>
                </a:stretch>
              </a:blipFill>
            </p:spPr>
            <p:txBody>
              <a:bodyPr/>
              <a:lstStyle/>
              <a:p>
                <a:r>
                  <a:rPr lang="en-US">
                    <a:noFill/>
                  </a:rPr>
                  <a:t> </a:t>
                </a:r>
              </a:p>
            </p:txBody>
          </p:sp>
        </mc:Fallback>
      </mc:AlternateContent>
    </p:spTree>
    <p:extLst>
      <p:ext uri="{BB962C8B-B14F-4D97-AF65-F5344CB8AC3E}">
        <p14:creationId xmlns:p14="http://schemas.microsoft.com/office/powerpoint/2010/main" val="6046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4756835" y="249441"/>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4966827"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1980029" cy="662554"/>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周期乘数法</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2" name="Picture 1">
            <a:extLst>
              <a:ext uri="{FF2B5EF4-FFF2-40B4-BE49-F238E27FC236}">
                <a16:creationId xmlns:a16="http://schemas.microsoft.com/office/drawing/2014/main" id="{A955C980-8AF0-1233-13EF-8ABED16976D7}"/>
              </a:ext>
            </a:extLst>
          </p:cNvPr>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l="3500" t="7640" r="4787"/>
          <a:stretch/>
        </p:blipFill>
        <p:spPr bwMode="auto">
          <a:xfrm>
            <a:off x="3268712" y="1557547"/>
            <a:ext cx="5654576" cy="42560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3692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4756835" y="249441"/>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4966827"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1980029" cy="662554"/>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周期乘数法</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 name="TextBox 3">
            <a:extLst>
              <a:ext uri="{FF2B5EF4-FFF2-40B4-BE49-F238E27FC236}">
                <a16:creationId xmlns:a16="http://schemas.microsoft.com/office/drawing/2014/main" id="{E741C7BA-FB26-FB7C-AD04-CF3F190B6283}"/>
              </a:ext>
            </a:extLst>
          </p:cNvPr>
          <p:cNvSpPr txBox="1"/>
          <p:nvPr/>
        </p:nvSpPr>
        <p:spPr>
          <a:xfrm>
            <a:off x="1975253" y="2281102"/>
            <a:ext cx="8439325" cy="1887696"/>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由于在实际情况中，一段音乐并不是总严格按照节拍开始，也就是说，周期乘数函数的相位与音频采样的相位存在相位差，且相位差会对最后的评分结果产生不可忽略的误差。然而，忽略相位差的影响，一个周期与音频采样的节拍周期有着显著区别的周期乘数函数，预测</a:t>
            </a:r>
            <a:r>
              <a:rPr lang="en-US" sz="1800" kern="100" dirty="0">
                <a:effectLst/>
                <a:latin typeface="Times New Roman" panose="02020603050405020304" pitchFamily="18" charset="0"/>
                <a:ea typeface="SimSun" panose="02010600030101010101" pitchFamily="2" charset="-122"/>
              </a:rPr>
              <a:t>BPM</a:t>
            </a:r>
            <a:r>
              <a:rPr lang="zh-CN" sz="1800" kern="100" dirty="0">
                <a:effectLst/>
                <a:latin typeface="Times New Roman" panose="02020603050405020304" pitchFamily="18" charset="0"/>
                <a:ea typeface="SimSun" panose="02010600030101010101" pitchFamily="2" charset="-122"/>
              </a:rPr>
              <a:t>的评分接近于一个平均、无序的值，而周期与音频采样节拍相近或相等的周期乘数函数，预测得分总是明显大于或小于那个平均、无序的值（类比于物理中“共振”的现象），故在此取各</a:t>
            </a:r>
            <a:r>
              <a:rPr lang="en-US" sz="1800" kern="100" dirty="0">
                <a:effectLst/>
                <a:latin typeface="Times New Roman" panose="02020603050405020304" pitchFamily="18" charset="0"/>
                <a:ea typeface="SimSun" panose="02010600030101010101" pitchFamily="2" charset="-122"/>
              </a:rPr>
              <a:t>BPM</a:t>
            </a:r>
            <a:r>
              <a:rPr lang="zh-CN" sz="1800" kern="100" dirty="0">
                <a:effectLst/>
                <a:latin typeface="Times New Roman" panose="02020603050405020304" pitchFamily="18" charset="0"/>
                <a:ea typeface="SimSun" panose="02010600030101010101" pitchFamily="2" charset="-122"/>
              </a:rPr>
              <a:t>下的预测评分结果的方差，来反映当前音频在各预测</a:t>
            </a:r>
            <a:r>
              <a:rPr lang="en-US" sz="1800" kern="100" dirty="0">
                <a:effectLst/>
                <a:latin typeface="Times New Roman" panose="02020603050405020304" pitchFamily="18" charset="0"/>
                <a:ea typeface="SimSun" panose="02010600030101010101" pitchFamily="2" charset="-122"/>
              </a:rPr>
              <a:t>BPM</a:t>
            </a:r>
            <a:r>
              <a:rPr lang="zh-CN" sz="1800" kern="100" dirty="0">
                <a:effectLst/>
                <a:latin typeface="Times New Roman" panose="02020603050405020304" pitchFamily="18" charset="0"/>
                <a:ea typeface="SimSun" panose="02010600030101010101" pitchFamily="2" charset="-122"/>
              </a:rPr>
              <a:t>下的预测得分。</a:t>
            </a:r>
            <a:endParaRPr lang="en-US" sz="18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806364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4756835" y="249441"/>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4966827"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1980029" cy="662554"/>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周期乘数法</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2" name="Picture 1">
            <a:extLst>
              <a:ext uri="{FF2B5EF4-FFF2-40B4-BE49-F238E27FC236}">
                <a16:creationId xmlns:a16="http://schemas.microsoft.com/office/drawing/2014/main" id="{4D373F19-D1CA-6C45-0421-AE72EFBA7E74}"/>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3054905" y="1234623"/>
            <a:ext cx="6082190" cy="4537003"/>
          </a:xfrm>
          <a:prstGeom prst="rect">
            <a:avLst/>
          </a:prstGeom>
        </p:spPr>
      </p:pic>
    </p:spTree>
    <p:extLst>
      <p:ext uri="{BB962C8B-B14F-4D97-AF65-F5344CB8AC3E}">
        <p14:creationId xmlns:p14="http://schemas.microsoft.com/office/powerpoint/2010/main" val="1232169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4756835" y="249441"/>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4966827"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1980029" cy="662554"/>
          </a:xfrm>
          <a:prstGeom prst="rect">
            <a:avLst/>
          </a:prstGeom>
        </p:spPr>
        <p:txBody>
          <a:bodyPr wrap="none">
            <a:spAutoFit/>
          </a:bodyPr>
          <a:lstStyle/>
          <a:p>
            <a:pPr>
              <a:lnSpc>
                <a:spcPct val="150000"/>
              </a:lnSpc>
            </a:pPr>
            <a:r>
              <a:rPr lang="zh-CN" altLang="en-US" sz="2800" dirty="0">
                <a:solidFill>
                  <a:srgbClr val="157E9F"/>
                </a:solidFill>
                <a:latin typeface="方正清刻本悦宋简体" panose="02000000000000000000" pitchFamily="2" charset="-122"/>
                <a:ea typeface="方正清刻本悦宋简体" panose="02000000000000000000" pitchFamily="2" charset="-122"/>
              </a:rPr>
              <a:t>周期乘数法</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3" name="TextBox 2">
            <a:extLst>
              <a:ext uri="{FF2B5EF4-FFF2-40B4-BE49-F238E27FC236}">
                <a16:creationId xmlns:a16="http://schemas.microsoft.com/office/drawing/2014/main" id="{617A5B4D-51A1-37F6-F27B-6263CDB80570}"/>
              </a:ext>
            </a:extLst>
          </p:cNvPr>
          <p:cNvSpPr txBox="1"/>
          <p:nvPr/>
        </p:nvSpPr>
        <p:spPr>
          <a:xfrm>
            <a:off x="763398" y="1056796"/>
            <a:ext cx="4605556" cy="369332"/>
          </a:xfrm>
          <a:prstGeom prst="rect">
            <a:avLst/>
          </a:prstGeom>
          <a:noFill/>
        </p:spPr>
        <p:txBody>
          <a:bodyPr wrap="square" rtlCol="0">
            <a:spAutoFit/>
          </a:bodyPr>
          <a:lstStyle/>
          <a:p>
            <a:r>
              <a:rPr lang="zh-CN" altLang="en-US" dirty="0"/>
              <a:t>实验结果</a:t>
            </a:r>
            <a:endParaRPr lang="en-US" dirty="0"/>
          </a:p>
        </p:txBody>
      </p:sp>
      <p:pic>
        <p:nvPicPr>
          <p:cNvPr id="4" name="Picture 3">
            <a:extLst>
              <a:ext uri="{FF2B5EF4-FFF2-40B4-BE49-F238E27FC236}">
                <a16:creationId xmlns:a16="http://schemas.microsoft.com/office/drawing/2014/main" id="{6C2778CA-548B-A3BF-DC9D-C1302B3C8F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778" y="1556120"/>
            <a:ext cx="9606275" cy="3745760"/>
          </a:xfrm>
          <a:prstGeom prst="rect">
            <a:avLst/>
          </a:prstGeom>
        </p:spPr>
      </p:pic>
    </p:spTree>
    <p:extLst>
      <p:ext uri="{BB962C8B-B14F-4D97-AF65-F5344CB8AC3E}">
        <p14:creationId xmlns:p14="http://schemas.microsoft.com/office/powerpoint/2010/main" val="2224210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4756835" y="249441"/>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4966827"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864339"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PCP</a:t>
            </a:r>
          </a:p>
        </p:txBody>
      </p:sp>
      <p:sp>
        <p:nvSpPr>
          <p:cNvPr id="7" name="TextBox 6">
            <a:extLst>
              <a:ext uri="{FF2B5EF4-FFF2-40B4-BE49-F238E27FC236}">
                <a16:creationId xmlns:a16="http://schemas.microsoft.com/office/drawing/2014/main" id="{3AA2B793-6886-101F-0051-FAE7B9CB2174}"/>
              </a:ext>
            </a:extLst>
          </p:cNvPr>
          <p:cNvSpPr txBox="1"/>
          <p:nvPr/>
        </p:nvSpPr>
        <p:spPr>
          <a:xfrm>
            <a:off x="2589402" y="1136357"/>
            <a:ext cx="7013196" cy="1200329"/>
          </a:xfrm>
          <a:prstGeom prst="rect">
            <a:avLst/>
          </a:prstGeom>
          <a:noFill/>
        </p:spPr>
        <p:txBody>
          <a:bodyPr wrap="square">
            <a:spAutoFit/>
          </a:bodyPr>
          <a:lstStyle/>
          <a:p>
            <a:r>
              <a:rPr lang="en-US" sz="1800" kern="100" dirty="0">
                <a:effectLst/>
                <a:latin typeface="Times New Roman" panose="02020603050405020304" pitchFamily="18" charset="0"/>
                <a:ea typeface="SimSun" panose="02010600030101010101" pitchFamily="2" charset="-122"/>
              </a:rPr>
              <a:t>PCP</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kern="100" dirty="0">
                <a:effectLst/>
                <a:latin typeface="Times New Roman" panose="02020603050405020304" pitchFamily="18" charset="0"/>
                <a:ea typeface="SimSun" panose="02010600030101010101" pitchFamily="2" charset="-122"/>
              </a:rPr>
              <a:t>Pitch Class Profile</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）模型由斯坦福大学的</a:t>
            </a:r>
            <a:r>
              <a:rPr lang="en-US" sz="1800" kern="100" dirty="0">
                <a:effectLst/>
                <a:latin typeface="Times New Roman" panose="02020603050405020304" pitchFamily="18" charset="0"/>
                <a:ea typeface="SimSun" panose="02010600030101010101" pitchFamily="2" charset="-122"/>
              </a:rPr>
              <a:t>Takuya FUJISHIMA</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于</a:t>
            </a:r>
            <a:r>
              <a:rPr lang="en-US" sz="1800" kern="100" dirty="0">
                <a:effectLst/>
                <a:latin typeface="Times New Roman" panose="02020603050405020304" pitchFamily="18" charset="0"/>
                <a:ea typeface="SimSun" panose="02010600030101010101" pitchFamily="2" charset="-122"/>
              </a:rPr>
              <a:t>1999</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年提出。这是一种根据律法原理对音频信号进行简单频率分析的方法。它是一个十二维的向量，每个维度表示当前音频帧在十二平均律中每个音的强度。</a:t>
            </a:r>
            <a:r>
              <a:rPr lang="zh-CN" sz="1800" kern="100" baseline="30000" dirty="0">
                <a:effectLst/>
                <a:ea typeface="Times New Roman" panose="02020603050405020304" pitchFamily="18" charset="0"/>
              </a:rPr>
              <a:t> </a:t>
            </a:r>
            <a:endParaRPr lang="en-US" dirty="0"/>
          </a:p>
        </p:txBody>
      </p:sp>
      <p:pic>
        <p:nvPicPr>
          <p:cNvPr id="8" name="Picture 7">
            <a:extLst>
              <a:ext uri="{FF2B5EF4-FFF2-40B4-BE49-F238E27FC236}">
                <a16:creationId xmlns:a16="http://schemas.microsoft.com/office/drawing/2014/main" id="{C691AB10-68F8-E227-341E-87E576B98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011" y="2836514"/>
            <a:ext cx="5173978" cy="3217882"/>
          </a:xfrm>
          <a:prstGeom prst="rect">
            <a:avLst/>
          </a:prstGeom>
        </p:spPr>
      </p:pic>
    </p:spTree>
    <p:extLst>
      <p:ext uri="{BB962C8B-B14F-4D97-AF65-F5344CB8AC3E}">
        <p14:creationId xmlns:p14="http://schemas.microsoft.com/office/powerpoint/2010/main" val="1593960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64339"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PCP</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3" name="TextBox 2">
            <a:extLst>
              <a:ext uri="{FF2B5EF4-FFF2-40B4-BE49-F238E27FC236}">
                <a16:creationId xmlns:a16="http://schemas.microsoft.com/office/drawing/2014/main" id="{AB39B26F-D7FA-3CB7-9667-8341D6BAA231}"/>
              </a:ext>
            </a:extLst>
          </p:cNvPr>
          <p:cNvSpPr txBox="1"/>
          <p:nvPr/>
        </p:nvSpPr>
        <p:spPr>
          <a:xfrm>
            <a:off x="358290" y="989793"/>
            <a:ext cx="6371438" cy="369332"/>
          </a:xfrm>
          <a:prstGeom prst="rect">
            <a:avLst/>
          </a:prstGeom>
          <a:noFill/>
        </p:spPr>
        <p:txBody>
          <a:bodyPr wrap="square">
            <a:spAutoFit/>
          </a:bodyPr>
          <a:lstStyle/>
          <a:p>
            <a:pPr marL="0" marR="0">
              <a:spcBef>
                <a:spcPts val="1200"/>
              </a:spcBef>
              <a:spcAft>
                <a:spcPts val="1200"/>
              </a:spcAft>
            </a:pPr>
            <a:r>
              <a:rPr lang="zh-CN" sz="1800" b="1" kern="100" dirty="0">
                <a:effectLst/>
                <a:latin typeface="Times New Roman" panose="02020603050405020304" pitchFamily="18" charset="0"/>
                <a:ea typeface="SimHei" panose="02010609060101010101" pitchFamily="49" charset="-122"/>
              </a:rPr>
              <a:t>十二平均律</a:t>
            </a:r>
            <a:endParaRPr lang="en-US" sz="1800" b="1" kern="100" dirty="0">
              <a:effectLst/>
              <a:latin typeface="Times New Roman" panose="02020603050405020304" pitchFamily="18" charset="0"/>
              <a:ea typeface="SimHei" panose="02010609060101010101" pitchFamily="49" charset="-122"/>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5C4F533-D238-545F-1A64-E60BC093E1EB}"/>
                  </a:ext>
                </a:extLst>
              </p:cNvPr>
              <p:cNvSpPr txBox="1"/>
              <p:nvPr/>
            </p:nvSpPr>
            <p:spPr>
              <a:xfrm>
                <a:off x="1774621" y="1343519"/>
                <a:ext cx="8642758" cy="4965462"/>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十二平均律将两个频率比为</a:t>
                </a:r>
                <a:r>
                  <a:rPr lang="en-US" sz="1800" kern="100" dirty="0">
                    <a:effectLst/>
                    <a:latin typeface="Times New Roman" panose="02020603050405020304" pitchFamily="18" charset="0"/>
                    <a:ea typeface="SimSun" panose="02010600030101010101" pitchFamily="2" charset="-122"/>
                  </a:rPr>
                  <a:t>2</a:t>
                </a:r>
                <a:r>
                  <a:rPr lang="zh-CN" sz="1800" kern="100" dirty="0">
                    <a:effectLst/>
                    <a:latin typeface="Times New Roman" panose="02020603050405020304" pitchFamily="18" charset="0"/>
                    <a:ea typeface="SimSun" panose="02010600030101010101" pitchFamily="2" charset="-122"/>
                  </a:rPr>
                  <a:t>：</a:t>
                </a:r>
                <a:r>
                  <a:rPr lang="en-US" sz="1800" kern="100" dirty="0">
                    <a:effectLst/>
                    <a:latin typeface="Times New Roman" panose="02020603050405020304" pitchFamily="18" charset="0"/>
                    <a:ea typeface="SimSun" panose="02010600030101010101" pitchFamily="2" charset="-122"/>
                  </a:rPr>
                  <a:t>1</a:t>
                </a:r>
                <a:r>
                  <a:rPr lang="zh-CN" sz="1800" kern="100" dirty="0">
                    <a:effectLst/>
                    <a:latin typeface="Times New Roman" panose="02020603050405020304" pitchFamily="18" charset="0"/>
                    <a:ea typeface="SimSun" panose="02010600030101010101" pitchFamily="2" charset="-122"/>
                  </a:rPr>
                  <a:t>的两个音称作八度（</a:t>
                </a:r>
                <a:r>
                  <a:rPr lang="en-US" sz="1800" kern="100" dirty="0">
                    <a:effectLst/>
                    <a:latin typeface="Times New Roman" panose="02020603050405020304" pitchFamily="18" charset="0"/>
                    <a:ea typeface="SimSun" panose="02010600030101010101" pitchFamily="2" charset="-122"/>
                  </a:rPr>
                  <a:t>Octave</a:t>
                </a:r>
                <a:r>
                  <a:rPr lang="zh-CN" sz="1800" kern="100" dirty="0">
                    <a:effectLst/>
                    <a:latin typeface="Times New Roman" panose="02020603050405020304" pitchFamily="18" charset="0"/>
                    <a:ea typeface="SimSun" panose="02010600030101010101" pitchFamily="2" charset="-122"/>
                  </a:rPr>
                  <a:t>）。在乐理上，这两个音有着同样的音名。</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十二平均律将一个八度内的音平均分为十二份，相邻的音的频率比相同。</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十二平均律将标准音定为</a:t>
                </a:r>
                <a:r>
                  <a:rPr lang="en-US" sz="1800" kern="100" dirty="0">
                    <a:effectLst/>
                    <a:latin typeface="Times New Roman" panose="02020603050405020304" pitchFamily="18" charset="0"/>
                    <a:ea typeface="SimSun" panose="02010600030101010101" pitchFamily="2" charset="-122"/>
                  </a:rPr>
                  <a:t>440Hz</a:t>
                </a:r>
                <a:r>
                  <a:rPr lang="zh-CN" sz="1800" kern="100" dirty="0">
                    <a:effectLst/>
                    <a:latin typeface="Times New Roman" panose="02020603050405020304" pitchFamily="18" charset="0"/>
                    <a:ea typeface="SimSun" panose="02010600030101010101" pitchFamily="2" charset="-122"/>
                  </a:rPr>
                  <a:t>（标准</a:t>
                </a:r>
                <a:r>
                  <a:rPr lang="en-US" sz="1800" kern="100" dirty="0">
                    <a:effectLst/>
                    <a:latin typeface="Times New Roman" panose="02020603050405020304" pitchFamily="18" charset="0"/>
                    <a:ea typeface="SimSun" panose="02010600030101010101" pitchFamily="2" charset="-122"/>
                  </a:rPr>
                  <a:t>A</a:t>
                </a:r>
                <a:r>
                  <a:rPr lang="zh-CN" sz="1800" kern="100" dirty="0">
                    <a:effectLst/>
                    <a:latin typeface="Times New Roman" panose="02020603050405020304" pitchFamily="18" charset="0"/>
                    <a:ea typeface="SimSun" panose="02010600030101010101" pitchFamily="2" charset="-122"/>
                  </a:rPr>
                  <a:t>），以这个音为标准，计算出其他音的频率。</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根据以上特点，可以得出在十二平均律下各个音的计算方法：</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将一个八度内的音分为十二份，假设每个音是前一个音的</a:t>
                </a:r>
                <a:r>
                  <a:rPr lang="en-US" sz="1800" kern="100" dirty="0">
                    <a:effectLst/>
                    <a:latin typeface="Times New Roman" panose="02020603050405020304" pitchFamily="18" charset="0"/>
                    <a:ea typeface="SimSun" panose="02010600030101010101" pitchFamily="2" charset="-122"/>
                  </a:rPr>
                  <a:t>x</a:t>
                </a:r>
                <a:r>
                  <a:rPr lang="zh-CN" sz="1800" kern="100" dirty="0">
                    <a:effectLst/>
                    <a:latin typeface="Times New Roman" panose="02020603050405020304" pitchFamily="18" charset="0"/>
                    <a:ea typeface="SimSun" panose="02010600030101010101" pitchFamily="2" charset="-122"/>
                  </a:rPr>
                  <a:t>倍，标准音的频率为</a:t>
                </a:r>
                <a:r>
                  <a:rPr lang="en-US" sz="1800" kern="100" dirty="0">
                    <a:effectLst/>
                    <a:latin typeface="Times New Roman" panose="02020603050405020304" pitchFamily="18" charset="0"/>
                    <a:ea typeface="SimSun" panose="02010600030101010101" pitchFamily="2" charset="-122"/>
                  </a:rPr>
                  <a:t>F</a:t>
                </a:r>
                <a:r>
                  <a:rPr lang="en-US" sz="1800" kern="100" baseline="-25000" dirty="0">
                    <a:effectLst/>
                    <a:latin typeface="Times New Roman" panose="02020603050405020304" pitchFamily="18" charset="0"/>
                    <a:ea typeface="SimSun" panose="02010600030101010101" pitchFamily="2" charset="-122"/>
                  </a:rPr>
                  <a:t>0</a:t>
                </a:r>
                <a:r>
                  <a:rPr lang="en-US" sz="1800" kern="100" dirty="0">
                    <a:effectLst/>
                    <a:latin typeface="Times New Roman" panose="02020603050405020304" pitchFamily="18" charset="0"/>
                    <a:ea typeface="SimSun" panose="02010600030101010101" pitchFamily="2" charset="-122"/>
                  </a:rPr>
                  <a:t>,</a:t>
                </a:r>
                <a:r>
                  <a:rPr lang="zh-CN" sz="1800" kern="100" dirty="0">
                    <a:effectLst/>
                    <a:latin typeface="Times New Roman" panose="02020603050405020304" pitchFamily="18" charset="0"/>
                    <a:ea typeface="SimSun" panose="02010600030101010101" pitchFamily="2" charset="-122"/>
                  </a:rPr>
                  <a:t>易得方程：</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ctr">
                  <a:lnSpc>
                    <a:spcPts val="2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sSup>
                            <m:sSupPr>
                              <m:ctrlPr>
                                <a:rPr lang="en-US" sz="1800" i="1" kern="100">
                                  <a:effectLst/>
                                  <a:latin typeface="Cambria Math" panose="02040503050406030204" pitchFamily="18" charset="0"/>
                                  <a:ea typeface="SimSun" panose="02010600030101010101" pitchFamily="2" charset="-122"/>
                                </a:rPr>
                              </m:ctrlPr>
                            </m:sSupPr>
                            <m:e>
                              <m:r>
                                <a:rPr lang="en-US" sz="1800" i="1" kern="100">
                                  <a:effectLst/>
                                  <a:latin typeface="Cambria Math" panose="02040503050406030204" pitchFamily="18" charset="0"/>
                                  <a:ea typeface="SimSun" panose="02010600030101010101" pitchFamily="2" charset="-122"/>
                                </a:rPr>
                                <m:t>𝑥</m:t>
                              </m:r>
                            </m:e>
                            <m:sup>
                              <m:r>
                                <a:rPr lang="en-US" sz="1800" i="1" kern="100">
                                  <a:effectLst/>
                                  <a:latin typeface="Cambria Math" panose="02040503050406030204" pitchFamily="18" charset="0"/>
                                  <a:ea typeface="SimSun" panose="02010600030101010101" pitchFamily="2" charset="-122"/>
                                </a:rPr>
                                <m:t>12</m:t>
                              </m:r>
                            </m:sup>
                          </m:sSup>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𝐹</m:t>
                              </m:r>
                            </m:e>
                            <m:sub>
                              <m:r>
                                <a:rPr lang="en-US" sz="1800" i="1" kern="100">
                                  <a:effectLst/>
                                  <a:latin typeface="Cambria Math" panose="02040503050406030204" pitchFamily="18" charset="0"/>
                                  <a:ea typeface="SimSun" panose="02010600030101010101" pitchFamily="2" charset="-122"/>
                                </a:rPr>
                                <m:t>0</m:t>
                              </m:r>
                            </m:sub>
                          </m:sSub>
                          <m:r>
                            <a:rPr lang="en-US" sz="1800" i="1" kern="100">
                              <a:effectLst/>
                              <a:latin typeface="Cambria Math" panose="02040503050406030204" pitchFamily="18" charset="0"/>
                              <a:ea typeface="SimSun" panose="02010600030101010101" pitchFamily="2" charset="-122"/>
                            </a:rPr>
                            <m:t>=2</m:t>
                          </m:r>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𝐹</m:t>
                              </m:r>
                            </m:e>
                            <m:sub>
                              <m:r>
                                <a:rPr lang="en-US" sz="1800" i="1" kern="100">
                                  <a:effectLst/>
                                  <a:latin typeface="Cambria Math" panose="02040503050406030204" pitchFamily="18" charset="0"/>
                                  <a:ea typeface="SimSun" panose="02010600030101010101" pitchFamily="2" charset="-122"/>
                                </a:rPr>
                                <m:t>0</m:t>
                              </m:r>
                            </m:sub>
                          </m:sSub>
                          <m:r>
                            <a:rPr lang="en-US" sz="1800" i="1" kern="100">
                              <a:effectLst/>
                              <a:latin typeface="Cambria Math" panose="02040503050406030204" pitchFamily="18" charset="0"/>
                              <a:ea typeface="SimSun" panose="02010600030101010101" pitchFamily="2" charset="-122"/>
                            </a:rPr>
                            <m:t> #</m:t>
                          </m:r>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ctr">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解得</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ctr">
                  <a:lnSpc>
                    <a:spcPts val="2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𝑥</m:t>
                          </m:r>
                          <m:r>
                            <a:rPr lang="en-US" sz="1800" i="1" kern="100">
                              <a:effectLst/>
                              <a:latin typeface="Cambria Math" panose="02040503050406030204" pitchFamily="18" charset="0"/>
                              <a:ea typeface="SimSun" panose="02010600030101010101" pitchFamily="2" charset="-122"/>
                            </a:rPr>
                            <m:t>=</m:t>
                          </m:r>
                          <m:rad>
                            <m:radPr>
                              <m:ctrlPr>
                                <a:rPr lang="en-US" sz="1800" i="1" kern="100">
                                  <a:effectLst/>
                                  <a:latin typeface="Cambria Math" panose="02040503050406030204" pitchFamily="18" charset="0"/>
                                  <a:ea typeface="SimSun" panose="02010600030101010101" pitchFamily="2" charset="-122"/>
                                </a:rPr>
                              </m:ctrlPr>
                            </m:radPr>
                            <m:deg>
                              <m:r>
                                <a:rPr lang="en-US" sz="1800" i="1" kern="100">
                                  <a:effectLst/>
                                  <a:latin typeface="Cambria Math" panose="02040503050406030204" pitchFamily="18" charset="0"/>
                                  <a:ea typeface="SimSun" panose="02010600030101010101" pitchFamily="2" charset="-122"/>
                                </a:rPr>
                                <m:t>12</m:t>
                              </m:r>
                            </m:deg>
                            <m:e>
                              <m:r>
                                <a:rPr lang="en-US" sz="1800" i="1" kern="100">
                                  <a:effectLst/>
                                  <a:latin typeface="Cambria Math" panose="02040503050406030204" pitchFamily="18" charset="0"/>
                                  <a:ea typeface="SimSun" panose="02010600030101010101" pitchFamily="2" charset="-122"/>
                                </a:rPr>
                                <m:t>2</m:t>
                              </m:r>
                            </m:e>
                          </m:rad>
                          <m:r>
                            <a:rPr lang="en-US" sz="18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ctr">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设十二平均律中十二个音的下标分别</a:t>
                </a:r>
                <a:r>
                  <a:rPr lang="en-US" sz="1800" kern="100" dirty="0">
                    <a:effectLst/>
                    <a:latin typeface="Times New Roman" panose="02020603050405020304" pitchFamily="18" charset="0"/>
                    <a:ea typeface="SimSun" panose="02010600030101010101" pitchFamily="2" charset="-122"/>
                  </a:rPr>
                  <a:t>F</a:t>
                </a:r>
                <a:r>
                  <a:rPr lang="en-US" sz="1800" kern="100" baseline="-25000" dirty="0">
                    <a:effectLst/>
                    <a:latin typeface="Times New Roman" panose="02020603050405020304" pitchFamily="18" charset="0"/>
                    <a:ea typeface="SimSun" panose="02010600030101010101" pitchFamily="2" charset="-122"/>
                  </a:rPr>
                  <a:t>0</a:t>
                </a:r>
                <a:r>
                  <a:rPr lang="zh-CN" sz="1800" kern="100" dirty="0">
                    <a:effectLst/>
                    <a:latin typeface="Times New Roman" panose="02020603050405020304" pitchFamily="18" charset="0"/>
                    <a:ea typeface="SimSun" panose="02010600030101010101" pitchFamily="2" charset="-122"/>
                  </a:rPr>
                  <a:t>、</a:t>
                </a:r>
                <a:r>
                  <a:rPr lang="en-US" sz="1800" kern="100" dirty="0">
                    <a:effectLst/>
                    <a:latin typeface="Times New Roman" panose="02020603050405020304" pitchFamily="18" charset="0"/>
                    <a:ea typeface="SimSun" panose="02010600030101010101" pitchFamily="2" charset="-122"/>
                  </a:rPr>
                  <a:t>F</a:t>
                </a:r>
                <a:r>
                  <a:rPr lang="en-US" sz="1800" kern="100" baseline="-25000" dirty="0">
                    <a:effectLst/>
                    <a:latin typeface="Times New Roman" panose="02020603050405020304" pitchFamily="18" charset="0"/>
                    <a:ea typeface="SimSun" panose="02010600030101010101" pitchFamily="2" charset="-122"/>
                  </a:rPr>
                  <a:t>1</a:t>
                </a:r>
                <a:r>
                  <a:rPr lang="zh-CN" sz="1800" kern="100" dirty="0">
                    <a:effectLst/>
                    <a:latin typeface="Times New Roman" panose="02020603050405020304" pitchFamily="18" charset="0"/>
                    <a:ea typeface="SimSun" panose="02010600030101010101" pitchFamily="2" charset="-122"/>
                  </a:rPr>
                  <a:t>……</a:t>
                </a:r>
                <a:r>
                  <a:rPr lang="en-US" sz="1800" kern="100" dirty="0">
                    <a:effectLst/>
                    <a:latin typeface="Times New Roman" panose="02020603050405020304" pitchFamily="18" charset="0"/>
                    <a:ea typeface="SimSun" panose="02010600030101010101" pitchFamily="2" charset="-122"/>
                  </a:rPr>
                  <a:t>F</a:t>
                </a:r>
                <a:r>
                  <a:rPr lang="en-US" sz="1800" kern="100" baseline="-25000" dirty="0">
                    <a:effectLst/>
                    <a:latin typeface="Times New Roman" panose="02020603050405020304" pitchFamily="18" charset="0"/>
                    <a:ea typeface="SimSun" panose="02010600030101010101" pitchFamily="2" charset="-122"/>
                  </a:rPr>
                  <a:t>11</a:t>
                </a:r>
                <a:r>
                  <a:rPr lang="en-US" sz="1800" kern="100" dirty="0">
                    <a:effectLst/>
                    <a:latin typeface="Times New Roman" panose="02020603050405020304" pitchFamily="18" charset="0"/>
                    <a:ea typeface="SimSun" panose="02010600030101010101" pitchFamily="2" charset="-122"/>
                  </a:rPr>
                  <a:t>,</a:t>
                </a:r>
                <a:r>
                  <a:rPr lang="zh-CN" sz="1800" kern="100" dirty="0">
                    <a:effectLst/>
                    <a:latin typeface="Times New Roman" panose="02020603050405020304" pitchFamily="18" charset="0"/>
                    <a:ea typeface="SimSun" panose="02010600030101010101" pitchFamily="2" charset="-122"/>
                  </a:rPr>
                  <a:t>已知</a:t>
                </a:r>
                <a:r>
                  <a:rPr lang="en-US" sz="1800" kern="100" dirty="0" err="1">
                    <a:effectLst/>
                    <a:latin typeface="Times New Roman" panose="02020603050405020304" pitchFamily="18" charset="0"/>
                    <a:ea typeface="SimSun" panose="02010600030101010101" pitchFamily="2" charset="-122"/>
                  </a:rPr>
                  <a:t>F</a:t>
                </a:r>
                <a:r>
                  <a:rPr lang="en-US" sz="1800" kern="100" baseline="-25000" dirty="0" err="1">
                    <a:effectLst/>
                    <a:latin typeface="Times New Roman" panose="02020603050405020304" pitchFamily="18" charset="0"/>
                    <a:ea typeface="SimSun" panose="02010600030101010101" pitchFamily="2" charset="-122"/>
                  </a:rPr>
                  <a:t>x</a:t>
                </a:r>
                <a:r>
                  <a:rPr lang="zh-CN" sz="1800" kern="100" dirty="0">
                    <a:effectLst/>
                    <a:latin typeface="Times New Roman" panose="02020603050405020304" pitchFamily="18" charset="0"/>
                    <a:ea typeface="SimSun" panose="02010600030101010101" pitchFamily="2" charset="-122"/>
                  </a:rPr>
                  <a:t>的频率，由上述公式易得求</a:t>
                </a:r>
                <a:r>
                  <a:rPr lang="en-US" sz="1800" kern="100" dirty="0">
                    <a:effectLst/>
                    <a:latin typeface="Times New Roman" panose="02020603050405020304" pitchFamily="18" charset="0"/>
                    <a:ea typeface="SimSun" panose="02010600030101010101" pitchFamily="2" charset="-122"/>
                  </a:rPr>
                  <a:t>x</a:t>
                </a:r>
                <a:r>
                  <a:rPr lang="zh-CN" sz="1800" kern="100" dirty="0">
                    <a:effectLst/>
                    <a:latin typeface="Times New Roman" panose="02020603050405020304" pitchFamily="18" charset="0"/>
                    <a:ea typeface="SimSun" panose="02010600030101010101" pitchFamily="2" charset="-122"/>
                  </a:rPr>
                  <a:t>的公式为：</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ctr">
                  <a:lnSpc>
                    <a:spcPts val="2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𝑥</m:t>
                          </m:r>
                          <m:r>
                            <a:rPr lang="en-US" sz="1800" i="1" kern="100">
                              <a:effectLst/>
                              <a:latin typeface="Cambria Math" panose="02040503050406030204" pitchFamily="18" charset="0"/>
                              <a:ea typeface="SimSun" panose="02010600030101010101" pitchFamily="2" charset="-122"/>
                            </a:rPr>
                            <m:t>=12</m:t>
                          </m:r>
                          <m:func>
                            <m:funcPr>
                              <m:ctrlPr>
                                <a:rPr lang="en-US" sz="1800" i="1" kern="100">
                                  <a:effectLst/>
                                  <a:latin typeface="Cambria Math" panose="02040503050406030204" pitchFamily="18" charset="0"/>
                                  <a:ea typeface="SimSun" panose="02010600030101010101" pitchFamily="2" charset="-122"/>
                                </a:rPr>
                              </m:ctrlPr>
                            </m:funcPr>
                            <m:fName>
                              <m:sSub>
                                <m:sSubPr>
                                  <m:ctrlPr>
                                    <a:rPr lang="en-US" sz="1800" i="1" kern="100">
                                      <a:effectLst/>
                                      <a:latin typeface="Cambria Math" panose="02040503050406030204" pitchFamily="18" charset="0"/>
                                      <a:ea typeface="SimSun" panose="02010600030101010101" pitchFamily="2" charset="-122"/>
                                    </a:rPr>
                                  </m:ctrlPr>
                                </m:sSubPr>
                                <m:e>
                                  <m:r>
                                    <m:rPr>
                                      <m:sty m:val="p"/>
                                    </m:rPr>
                                    <a:rPr lang="en-US" sz="1800" kern="100">
                                      <a:effectLst/>
                                      <a:latin typeface="Cambria Math" panose="02040503050406030204" pitchFamily="18" charset="0"/>
                                      <a:ea typeface="SimSun" panose="02010600030101010101" pitchFamily="2" charset="-122"/>
                                    </a:rPr>
                                    <m:t>log</m:t>
                                  </m:r>
                                </m:e>
                                <m:sub>
                                  <m:r>
                                    <a:rPr lang="en-US" sz="1800" i="1" kern="100">
                                      <a:effectLst/>
                                      <a:latin typeface="Cambria Math" panose="02040503050406030204" pitchFamily="18" charset="0"/>
                                      <a:ea typeface="SimSun" panose="02010600030101010101" pitchFamily="2" charset="-122"/>
                                    </a:rPr>
                                    <m:t>2</m:t>
                                  </m:r>
                                </m:sub>
                              </m:sSub>
                            </m:fName>
                            <m:e>
                              <m:d>
                                <m:dPr>
                                  <m:ctrlPr>
                                    <a:rPr lang="en-US" sz="1800" i="1" kern="100">
                                      <a:effectLst/>
                                      <a:latin typeface="Cambria Math" panose="02040503050406030204" pitchFamily="18" charset="0"/>
                                      <a:ea typeface="SimSun" panose="02010600030101010101" pitchFamily="2" charset="-122"/>
                                    </a:rPr>
                                  </m:ctrlPr>
                                </m:dPr>
                                <m:e>
                                  <m:f>
                                    <m:fPr>
                                      <m:type m:val="lin"/>
                                      <m:ctrlPr>
                                        <a:rPr lang="en-US" sz="1800" i="1" kern="100">
                                          <a:effectLst/>
                                          <a:latin typeface="Cambria Math" panose="02040503050406030204" pitchFamily="18" charset="0"/>
                                          <a:ea typeface="SimSun" panose="02010600030101010101" pitchFamily="2" charset="-122"/>
                                        </a:rPr>
                                      </m:ctrlPr>
                                    </m:fPr>
                                    <m:num>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𝐹</m:t>
                                          </m:r>
                                        </m:e>
                                        <m:sub>
                                          <m:r>
                                            <a:rPr lang="en-US" sz="1800" i="1" kern="100">
                                              <a:effectLst/>
                                              <a:latin typeface="Cambria Math" panose="02040503050406030204" pitchFamily="18" charset="0"/>
                                              <a:ea typeface="SimSun" panose="02010600030101010101" pitchFamily="2" charset="-122"/>
                                            </a:rPr>
                                            <m:t>𝑥</m:t>
                                          </m:r>
                                        </m:sub>
                                      </m:sSub>
                                    </m:num>
                                    <m:den>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𝐹</m:t>
                                          </m:r>
                                        </m:e>
                                        <m:sub>
                                          <m:r>
                                            <a:rPr lang="en-US" sz="1800" i="1" kern="100">
                                              <a:effectLst/>
                                              <a:latin typeface="Cambria Math" panose="02040503050406030204" pitchFamily="18" charset="0"/>
                                              <a:ea typeface="SimSun" panose="02010600030101010101" pitchFamily="2" charset="-122"/>
                                            </a:rPr>
                                            <m:t>0</m:t>
                                          </m:r>
                                        </m:sub>
                                      </m:sSub>
                                    </m:den>
                                  </m:f>
                                </m:e>
                              </m:d>
                            </m:e>
                          </m:func>
                          <m:r>
                            <a:rPr lang="en-US" sz="18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p:txBody>
          </p:sp>
        </mc:Choice>
        <mc:Fallback>
          <p:sp>
            <p:nvSpPr>
              <p:cNvPr id="5" name="TextBox 4">
                <a:extLst>
                  <a:ext uri="{FF2B5EF4-FFF2-40B4-BE49-F238E27FC236}">
                    <a16:creationId xmlns:a16="http://schemas.microsoft.com/office/drawing/2014/main" id="{95C4F533-D238-545F-1A64-E60BC093E1EB}"/>
                  </a:ext>
                </a:extLst>
              </p:cNvPr>
              <p:cNvSpPr txBox="1">
                <a:spLocks noRot="1" noChangeAspect="1" noMove="1" noResize="1" noEditPoints="1" noAdjustHandles="1" noChangeArrowheads="1" noChangeShapeType="1" noTextEdit="1"/>
              </p:cNvSpPr>
              <p:nvPr/>
            </p:nvSpPr>
            <p:spPr>
              <a:xfrm>
                <a:off x="1774621" y="1343519"/>
                <a:ext cx="8642758" cy="4965462"/>
              </a:xfrm>
              <a:prstGeom prst="rect">
                <a:avLst/>
              </a:prstGeom>
              <a:blipFill>
                <a:blip r:embed="rId2"/>
                <a:stretch>
                  <a:fillRect l="-564" t="-1350" r="-635" b="-12270"/>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9" name="文本框 68"/>
          <p:cNvSpPr txBox="1"/>
          <p:nvPr/>
        </p:nvSpPr>
        <p:spPr>
          <a:xfrm>
            <a:off x="5534311" y="1425422"/>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研究背景</a:t>
            </a:r>
          </a:p>
        </p:txBody>
      </p:sp>
      <p:sp>
        <p:nvSpPr>
          <p:cNvPr id="70" name="文本框 69"/>
          <p:cNvSpPr txBox="1"/>
          <p:nvPr/>
        </p:nvSpPr>
        <p:spPr>
          <a:xfrm>
            <a:off x="8814540" y="1396429"/>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研究目的</a:t>
            </a:r>
          </a:p>
        </p:txBody>
      </p:sp>
      <p:sp>
        <p:nvSpPr>
          <p:cNvPr id="71" name="文本框 70"/>
          <p:cNvSpPr txBox="1"/>
          <p:nvPr/>
        </p:nvSpPr>
        <p:spPr>
          <a:xfrm>
            <a:off x="5493383" y="3093660"/>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研究过程</a:t>
            </a:r>
          </a:p>
        </p:txBody>
      </p:sp>
      <p:sp>
        <p:nvSpPr>
          <p:cNvPr id="72" name="文本框 71"/>
          <p:cNvSpPr txBox="1"/>
          <p:nvPr/>
        </p:nvSpPr>
        <p:spPr>
          <a:xfrm>
            <a:off x="8773612" y="3093660"/>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研究结果</a:t>
            </a:r>
          </a:p>
        </p:txBody>
      </p:sp>
      <p:sp>
        <p:nvSpPr>
          <p:cNvPr id="73" name="文本框 72"/>
          <p:cNvSpPr txBox="1"/>
          <p:nvPr/>
        </p:nvSpPr>
        <p:spPr>
          <a:xfrm>
            <a:off x="8766971" y="4804784"/>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展望未来</a:t>
            </a: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651667" y="3268397"/>
            <a:ext cx="1576072" cy="923330"/>
          </a:xfrm>
          <a:prstGeom prst="rect">
            <a:avLst/>
          </a:prstGeom>
        </p:spPr>
        <p:txBody>
          <a:bodyPr wrap="none">
            <a:spAutoFit/>
          </a:bodyPr>
          <a:lstStyle/>
          <a:p>
            <a:r>
              <a:rPr kumimoji="1" lang="zh-CN" altLang="en-US" sz="5400" b="1" dirty="0">
                <a:solidFill>
                  <a:schemeClr val="bg1"/>
                </a:solidFill>
                <a:latin typeface="方正清刻本悦宋简体" panose="02000000000000000000" pitchFamily="2" charset="-122"/>
                <a:ea typeface="方正清刻本悦宋简体" panose="02000000000000000000" pitchFamily="2" charset="-122"/>
              </a:rPr>
              <a:t>目录</a:t>
            </a:r>
          </a:p>
        </p:txBody>
      </p:sp>
      <p:sp>
        <p:nvSpPr>
          <p:cNvPr id="128" name="文本框 127"/>
          <p:cNvSpPr txBox="1"/>
          <p:nvPr/>
        </p:nvSpPr>
        <p:spPr>
          <a:xfrm>
            <a:off x="5486742" y="4804784"/>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分析讨论</a:t>
            </a:r>
          </a:p>
        </p:txBody>
      </p:sp>
      <p:sp>
        <p:nvSpPr>
          <p:cNvPr id="129" name="文本框 128"/>
          <p:cNvSpPr txBox="1"/>
          <p:nvPr/>
        </p:nvSpPr>
        <p:spPr>
          <a:xfrm>
            <a:off x="4643884" y="1531878"/>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anose="020B0503020204020204" pitchFamily="34" charset="-122"/>
                <a:ea typeface="微软雅黑" panose="020B0503020204020204" pitchFamily="34" charset="-122"/>
              </a:rPr>
              <a:t>01</a:t>
            </a:r>
          </a:p>
        </p:txBody>
      </p:sp>
      <p:sp>
        <p:nvSpPr>
          <p:cNvPr id="130" name="矩形 129"/>
          <p:cNvSpPr/>
          <p:nvPr/>
        </p:nvSpPr>
        <p:spPr>
          <a:xfrm>
            <a:off x="4643884" y="147182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p:cNvSpPr txBox="1"/>
          <p:nvPr/>
        </p:nvSpPr>
        <p:spPr>
          <a:xfrm>
            <a:off x="7925040" y="1502198"/>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anose="020B0503020204020204" pitchFamily="34" charset="-122"/>
                <a:ea typeface="微软雅黑" panose="020B0503020204020204" pitchFamily="34" charset="-122"/>
              </a:rPr>
              <a:t>02</a:t>
            </a:r>
          </a:p>
        </p:txBody>
      </p:sp>
      <p:sp>
        <p:nvSpPr>
          <p:cNvPr id="132" name="矩形 131"/>
          <p:cNvSpPr/>
          <p:nvPr/>
        </p:nvSpPr>
        <p:spPr>
          <a:xfrm>
            <a:off x="7925040"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4624454" y="3183243"/>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anose="020B0503020204020204" pitchFamily="34" charset="-122"/>
                <a:ea typeface="微软雅黑" panose="020B0503020204020204" pitchFamily="34" charset="-122"/>
              </a:rPr>
              <a:t>03</a:t>
            </a:r>
          </a:p>
        </p:txBody>
      </p:sp>
      <p:sp>
        <p:nvSpPr>
          <p:cNvPr id="134" name="矩形 133"/>
          <p:cNvSpPr/>
          <p:nvPr/>
        </p:nvSpPr>
        <p:spPr>
          <a:xfrm>
            <a:off x="4624454"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7916926" y="3183243"/>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anose="020B0503020204020204" pitchFamily="34" charset="-122"/>
                <a:ea typeface="微软雅黑" panose="020B0503020204020204" pitchFamily="34" charset="-122"/>
              </a:rPr>
              <a:t>04</a:t>
            </a:r>
          </a:p>
        </p:txBody>
      </p:sp>
      <p:sp>
        <p:nvSpPr>
          <p:cNvPr id="136" name="矩形 135"/>
          <p:cNvSpPr/>
          <p:nvPr/>
        </p:nvSpPr>
        <p:spPr>
          <a:xfrm>
            <a:off x="7916926"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p:cNvSpPr txBox="1"/>
          <p:nvPr/>
        </p:nvSpPr>
        <p:spPr>
          <a:xfrm>
            <a:off x="4624454" y="4890261"/>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anose="020B0503020204020204" pitchFamily="34" charset="-122"/>
                <a:ea typeface="微软雅黑" panose="020B0503020204020204" pitchFamily="34" charset="-122"/>
              </a:rPr>
              <a:t>05</a:t>
            </a:r>
          </a:p>
        </p:txBody>
      </p:sp>
      <p:sp>
        <p:nvSpPr>
          <p:cNvPr id="138" name="矩形 137"/>
          <p:cNvSpPr/>
          <p:nvPr/>
        </p:nvSpPr>
        <p:spPr>
          <a:xfrm>
            <a:off x="4624454"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7916926" y="4890261"/>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anose="020B0503020204020204" pitchFamily="34" charset="-122"/>
                <a:ea typeface="微软雅黑" panose="020B0503020204020204" pitchFamily="34" charset="-122"/>
              </a:rPr>
              <a:t>06</a:t>
            </a:r>
          </a:p>
        </p:txBody>
      </p:sp>
      <p:sp>
        <p:nvSpPr>
          <p:cNvPr id="140" name="矩形 139"/>
          <p:cNvSpPr/>
          <p:nvPr/>
        </p:nvSpPr>
        <p:spPr>
          <a:xfrm>
            <a:off x="7916926"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5562996" y="1953968"/>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Research Background</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2" name="文本框 141"/>
          <p:cNvSpPr txBox="1"/>
          <p:nvPr/>
        </p:nvSpPr>
        <p:spPr>
          <a:xfrm>
            <a:off x="8814540" y="1977437"/>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Research Purpose</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3" name="文本框 142"/>
          <p:cNvSpPr txBox="1"/>
          <p:nvPr/>
        </p:nvSpPr>
        <p:spPr>
          <a:xfrm>
            <a:off x="5528709" y="3641987"/>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Research Process</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4" name="文本框 143"/>
          <p:cNvSpPr txBox="1"/>
          <p:nvPr/>
        </p:nvSpPr>
        <p:spPr>
          <a:xfrm>
            <a:off x="8814540" y="3633648"/>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Research Result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5" name="文本框 144"/>
          <p:cNvSpPr txBox="1"/>
          <p:nvPr/>
        </p:nvSpPr>
        <p:spPr>
          <a:xfrm>
            <a:off x="5522068" y="5349679"/>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Analysis &amp; Discussion</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文本框 145"/>
          <p:cNvSpPr txBox="1"/>
          <p:nvPr/>
        </p:nvSpPr>
        <p:spPr>
          <a:xfrm>
            <a:off x="8814540" y="5343095"/>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Future Prospect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123" y="1481359"/>
            <a:ext cx="1191240" cy="11773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64339"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PCP</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21A1ED7-B45A-64ED-77FD-0555C46AD933}"/>
                  </a:ext>
                </a:extLst>
              </p:cNvPr>
              <p:cNvSpPr txBox="1"/>
              <p:nvPr/>
            </p:nvSpPr>
            <p:spPr>
              <a:xfrm>
                <a:off x="716901" y="1145161"/>
                <a:ext cx="10737205" cy="4592026"/>
              </a:xfrm>
              <a:prstGeom prst="rect">
                <a:avLst/>
              </a:prstGeom>
              <a:noFill/>
            </p:spPr>
            <p:txBody>
              <a:bodyPr wrap="square">
                <a:spAutoFit/>
              </a:bodyPr>
              <a:lstStyle/>
              <a:p>
                <a:pPr marL="0" marR="0" indent="304800" algn="just">
                  <a:lnSpc>
                    <a:spcPts val="2000"/>
                  </a:lnSpc>
                  <a:spcBef>
                    <a:spcPts val="0"/>
                  </a:spcBef>
                  <a:spcAft>
                    <a:spcPts val="0"/>
                  </a:spcAft>
                </a:pPr>
                <a:r>
                  <a:rPr lang="zh-CN" kern="100" dirty="0">
                    <a:effectLst/>
                    <a:latin typeface="Times New Roman" panose="02020603050405020304" pitchFamily="18" charset="0"/>
                    <a:ea typeface="SimSun" panose="02010600030101010101" pitchFamily="2" charset="-122"/>
                  </a:rPr>
                  <a:t>定义</a:t>
                </a:r>
                <a:r>
                  <a:rPr lang="en-US" kern="100" dirty="0">
                    <a:effectLst/>
                    <a:latin typeface="Times New Roman" panose="02020603050405020304" pitchFamily="18" charset="0"/>
                    <a:ea typeface="SimSun" panose="02010600030101010101" pitchFamily="2" charset="-122"/>
                  </a:rPr>
                  <a:t>PCP</a:t>
                </a:r>
                <a:r>
                  <a:rPr lang="zh-CN" kern="100" dirty="0">
                    <a:effectLst/>
                    <a:latin typeface="Times New Roman" panose="02020603050405020304" pitchFamily="18" charset="0"/>
                    <a:ea typeface="SimSun" panose="02010600030101010101" pitchFamily="2" charset="-122"/>
                  </a:rPr>
                  <a:t>向量</a:t>
                </a:r>
                <a:endParaRPr lang="en-US" kern="100" dirty="0">
                  <a:effectLst/>
                  <a:latin typeface="Times New Roman" panose="02020603050405020304" pitchFamily="18" charset="0"/>
                  <a:ea typeface="SimSun" panose="02010600030101010101" pitchFamily="2" charset="-122"/>
                </a:endParaRPr>
              </a:p>
              <a:p>
                <a:pPr marL="0" marR="0" indent="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endParaRPr lang="en-US" sz="2800" kern="100" dirty="0">
                  <a:effectLst/>
                  <a:latin typeface="Times New Roman" panose="02020603050405020304" pitchFamily="18" charset="0"/>
                  <a:ea typeface="SimSun" panose="02010600030101010101" pitchFamily="2" charset="-122"/>
                </a:endParaRPr>
              </a:p>
              <a:p>
                <a:pPr marL="0" marR="0" indent="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𝑃𝐶𝑃</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𝑝</m:t>
                              </m:r>
                            </m:e>
                          </m:d>
                          <m:r>
                            <a:rPr lang="en-US" sz="1800" i="1" kern="100">
                              <a:effectLst/>
                              <a:latin typeface="Cambria Math" panose="02040503050406030204" pitchFamily="18" charset="0"/>
                              <a:ea typeface="SimSun" panose="02010600030101010101" pitchFamily="2" charset="-122"/>
                            </a:rPr>
                            <m:t>=</m:t>
                          </m:r>
                          <m:nary>
                            <m:naryPr>
                              <m:chr m:val="∑"/>
                              <m:limLoc m:val="undOvr"/>
                              <m:supHide m:val="on"/>
                              <m:ctrlPr>
                                <a:rPr lang="en-US" sz="1800" i="1" kern="100">
                                  <a:effectLst/>
                                  <a:latin typeface="Cambria Math" panose="02040503050406030204" pitchFamily="18" charset="0"/>
                                  <a:ea typeface="SimSun" panose="02010600030101010101" pitchFamily="2" charset="-122"/>
                                </a:rPr>
                              </m:ctrlPr>
                            </m:naryPr>
                            <m:sub>
                              <m:r>
                                <a:rPr lang="en-US" sz="1800" i="1" kern="100">
                                  <a:effectLst/>
                                  <a:latin typeface="Cambria Math" panose="02040503050406030204" pitchFamily="18" charset="0"/>
                                  <a:ea typeface="SimSun" panose="02010600030101010101" pitchFamily="2" charset="-122"/>
                                </a:rPr>
                                <m:t>1 </m:t>
                              </m:r>
                              <m:r>
                                <a:rPr lang="en-US" sz="1800" i="1" kern="100">
                                  <a:effectLst/>
                                  <a:latin typeface="Cambria Math" panose="02040503050406030204" pitchFamily="18" charset="0"/>
                                  <a:ea typeface="SimSun" panose="02010600030101010101" pitchFamily="2" charset="-122"/>
                                </a:rPr>
                                <m:t>𝑠</m:t>
                              </m:r>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𝑡</m:t>
                              </m:r>
                              <m:r>
                                <a:rPr lang="en-US" sz="1800" i="1" kern="100">
                                  <a:effectLst/>
                                  <a:latin typeface="Cambria Math" panose="02040503050406030204" pitchFamily="18" charset="0"/>
                                  <a:ea typeface="SimSun" panose="02010600030101010101" pitchFamily="2" charset="-122"/>
                                </a:rPr>
                                <m:t>. </m:t>
                              </m:r>
                              <m:r>
                                <a:rPr lang="en-US" sz="1800" i="1" kern="100">
                                  <a:effectLst/>
                                  <a:latin typeface="Cambria Math" panose="02040503050406030204" pitchFamily="18" charset="0"/>
                                  <a:ea typeface="SimSun" panose="02010600030101010101" pitchFamily="2" charset="-122"/>
                                </a:rPr>
                                <m:t>𝑀</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𝑙</m:t>
                                  </m:r>
                                </m:e>
                              </m:d>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𝑝</m:t>
                              </m:r>
                            </m:sub>
                            <m:sup/>
                            <m:e>
                              <m:sSup>
                                <m:sSupPr>
                                  <m:ctrlPr>
                                    <a:rPr lang="en-US" sz="1800" i="1" kern="100">
                                      <a:effectLst/>
                                      <a:latin typeface="Cambria Math" panose="02040503050406030204" pitchFamily="18" charset="0"/>
                                      <a:ea typeface="SimSun" panose="02010600030101010101" pitchFamily="2" charset="-122"/>
                                    </a:rPr>
                                  </m:ctrlPr>
                                </m:sSupPr>
                                <m:e>
                                  <m:d>
                                    <m:dPr>
                                      <m:begChr m:val="|"/>
                                      <m:endChr m:val="|"/>
                                      <m:ctrlPr>
                                        <a:rPr lang="en-US" sz="1800" i="1" kern="100">
                                          <a:effectLst/>
                                          <a:latin typeface="Cambria Math" panose="02040503050406030204" pitchFamily="18" charset="0"/>
                                          <a:ea typeface="SimSun" panose="02010600030101010101" pitchFamily="2" charset="-122"/>
                                        </a:rPr>
                                      </m:ctrlPr>
                                    </m:dPr>
                                    <m:e>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𝑋</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𝑙</m:t>
                                              </m:r>
                                            </m:e>
                                          </m:d>
                                        </m:e>
                                      </m:d>
                                    </m:e>
                                  </m:d>
                                </m:e>
                                <m:sup>
                                  <m:r>
                                    <a:rPr lang="en-US" sz="1800" i="1" kern="100">
                                      <a:effectLst/>
                                      <a:latin typeface="Cambria Math" panose="02040503050406030204" pitchFamily="18" charset="0"/>
                                      <a:ea typeface="SimSun" panose="02010600030101010101" pitchFamily="2" charset="-122"/>
                                    </a:rPr>
                                    <m:t>2</m:t>
                                  </m:r>
                                </m:sup>
                              </m:sSup>
                            </m:e>
                          </m:nary>
                          <m:r>
                            <a:rPr lang="en-US" sz="1800" i="1" kern="100">
                              <a:effectLst/>
                              <a:latin typeface="Cambria Math" panose="02040503050406030204" pitchFamily="18" charset="0"/>
                              <a:ea typeface="SimSun" panose="02010600030101010101" pitchFamily="2" charset="-122"/>
                            </a:rPr>
                            <m:t>#</m:t>
                          </m:r>
                        </m:e>
                      </m:eqArr>
                    </m:oMath>
                  </m:oMathPara>
                </a14:m>
                <a:endParaRPr lang="en-US" sz="2800" kern="100" dirty="0">
                  <a:effectLst/>
                  <a:latin typeface="Times New Roman" panose="02020603050405020304" pitchFamily="18" charset="0"/>
                  <a:ea typeface="SimSun" panose="02010600030101010101" pitchFamily="2" charset="-122"/>
                </a:endParaRPr>
              </a:p>
              <a:p>
                <a:pPr marL="0" marR="0" indent="0" algn="just">
                  <a:lnSpc>
                    <a:spcPct val="200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endParaRPr lang="en-US"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kern="100" dirty="0">
                    <a:effectLst/>
                    <a:latin typeface="Times New Roman" panose="02020603050405020304" pitchFamily="18" charset="0"/>
                    <a:ea typeface="SimSun" panose="02010600030101010101" pitchFamily="2" charset="-122"/>
                  </a:rPr>
                  <a:t>其中，</a:t>
                </a:r>
                <a14:m>
                  <m:oMath xmlns:m="http://schemas.openxmlformats.org/officeDocument/2006/math">
                    <m:r>
                      <a:rPr lang="en-US" i="1" kern="100">
                        <a:effectLst/>
                        <a:latin typeface="Cambria Math" panose="02040503050406030204" pitchFamily="18" charset="0"/>
                        <a:ea typeface="SimSun" panose="02010600030101010101" pitchFamily="2" charset="-122"/>
                      </a:rPr>
                      <m:t>𝑀</m:t>
                    </m:r>
                    <m:r>
                      <a:rPr lang="en-US" kern="100">
                        <a:effectLst/>
                        <a:latin typeface="Cambria Math" panose="02040503050406030204" pitchFamily="18" charset="0"/>
                        <a:ea typeface="SimSun" panose="02010600030101010101" pitchFamily="2" charset="-122"/>
                      </a:rPr>
                      <m:t>(</m:t>
                    </m:r>
                    <m:r>
                      <a:rPr lang="en-US" i="1" kern="100">
                        <a:effectLst/>
                        <a:latin typeface="Cambria Math" panose="02040503050406030204" pitchFamily="18" charset="0"/>
                        <a:ea typeface="SimSun" panose="02010600030101010101" pitchFamily="2" charset="-122"/>
                      </a:rPr>
                      <m:t>𝑙</m:t>
                    </m:r>
                    <m:r>
                      <a:rPr lang="en-US" kern="100">
                        <a:effectLst/>
                        <a:latin typeface="Cambria Math" panose="02040503050406030204" pitchFamily="18" charset="0"/>
                        <a:ea typeface="SimSun" panose="02010600030101010101" pitchFamily="2" charset="-122"/>
                      </a:rPr>
                      <m:t>)</m:t>
                    </m:r>
                  </m:oMath>
                </a14:m>
                <a:r>
                  <a:rPr lang="zh-CN" kern="100" dirty="0">
                    <a:effectLst/>
                    <a:latin typeface="Times New Roman" panose="02020603050405020304" pitchFamily="18" charset="0"/>
                    <a:ea typeface="SimSun" panose="02010600030101010101" pitchFamily="2" charset="-122"/>
                  </a:rPr>
                  <a:t>为一个将频率点位映射至</a:t>
                </a:r>
                <a:r>
                  <a:rPr lang="en-US" kern="100" dirty="0">
                    <a:effectLst/>
                    <a:latin typeface="Times New Roman" panose="02020603050405020304" pitchFamily="18" charset="0"/>
                    <a:ea typeface="SimSun" panose="02010600030101010101" pitchFamily="2" charset="-122"/>
                  </a:rPr>
                  <a:t>PCP</a:t>
                </a:r>
                <a:r>
                  <a:rPr lang="zh-CN" kern="100" dirty="0">
                    <a:effectLst/>
                    <a:latin typeface="Times New Roman" panose="02020603050405020304" pitchFamily="18" charset="0"/>
                    <a:ea typeface="SimSun" panose="02010600030101010101" pitchFamily="2" charset="-122"/>
                  </a:rPr>
                  <a:t>下标的矩阵，其定于如下：</a:t>
                </a:r>
                <a:endParaRPr lang="en-US" sz="2800" kern="100" dirty="0">
                  <a:effectLst/>
                  <a:latin typeface="Times New Roman" panose="02020603050405020304" pitchFamily="18" charset="0"/>
                  <a:ea typeface="SimSun" panose="02010600030101010101" pitchFamily="2" charset="-122"/>
                </a:endParaRPr>
              </a:p>
              <a:p>
                <a:pPr marL="0" marR="0" indent="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𝑀</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𝑙</m:t>
                              </m:r>
                            </m:e>
                          </m:d>
                          <m:r>
                            <a:rPr lang="en-US" sz="1800" i="1" kern="100">
                              <a:effectLst/>
                              <a:latin typeface="Cambria Math" panose="02040503050406030204" pitchFamily="18" charset="0"/>
                              <a:ea typeface="SimSun" panose="02010600030101010101" pitchFamily="2" charset="-122"/>
                            </a:rPr>
                            <m:t>=</m:t>
                          </m:r>
                          <m:d>
                            <m:dPr>
                              <m:begChr m:val="{"/>
                              <m:endChr m:val=""/>
                              <m:ctrlPr>
                                <a:rPr lang="en-US" sz="1800" i="1" kern="100">
                                  <a:effectLst/>
                                  <a:latin typeface="Cambria Math" panose="02040503050406030204" pitchFamily="18" charset="0"/>
                                  <a:ea typeface="SimSun" panose="02010600030101010101" pitchFamily="2" charset="-122"/>
                                </a:rPr>
                              </m:ctrlPr>
                            </m:dPr>
                            <m:e>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−1                                           </m:t>
                                  </m:r>
                                  <m:r>
                                    <a:rPr lang="en-US" sz="1800" i="1" kern="100">
                                      <a:effectLst/>
                                      <a:latin typeface="Cambria Math" panose="02040503050406030204" pitchFamily="18" charset="0"/>
                                      <a:ea typeface="SimSun" panose="02010600030101010101" pitchFamily="2" charset="-122"/>
                                    </a:rPr>
                                    <m:t>𝑙</m:t>
                                  </m:r>
                                  <m:r>
                                    <a:rPr lang="en-US" sz="1800" i="1" kern="100">
                                      <a:effectLst/>
                                      <a:latin typeface="Cambria Math" panose="02040503050406030204" pitchFamily="18" charset="0"/>
                                      <a:ea typeface="SimSun" panose="02010600030101010101" pitchFamily="2" charset="-122"/>
                                    </a:rPr>
                                    <m:t>=0</m:t>
                                  </m:r>
                                </m:e>
                                <m:e>
                                  <m:r>
                                    <a:rPr lang="en-US" sz="1800" i="1" kern="100">
                                      <a:effectLst/>
                                      <a:latin typeface="Cambria Math" panose="02040503050406030204" pitchFamily="18" charset="0"/>
                                      <a:ea typeface="SimSun" panose="02010600030101010101" pitchFamily="2" charset="-122"/>
                                    </a:rPr>
                                    <m:t>𝑟𝑜𝑢𝑛𝑑</m:t>
                                  </m:r>
                                  <m:r>
                                    <a:rPr lang="en-US" sz="1800" i="1" kern="100">
                                      <a:effectLst/>
                                      <a:latin typeface="Cambria Math" panose="02040503050406030204" pitchFamily="18" charset="0"/>
                                      <a:ea typeface="SimSun" panose="02010600030101010101" pitchFamily="2" charset="-122"/>
                                    </a:rPr>
                                    <m:t>(12</m:t>
                                  </m:r>
                                  <m:func>
                                    <m:funcPr>
                                      <m:ctrlPr>
                                        <a:rPr lang="en-US" sz="1800" i="1" kern="100">
                                          <a:effectLst/>
                                          <a:latin typeface="Cambria Math" panose="02040503050406030204" pitchFamily="18" charset="0"/>
                                          <a:ea typeface="SimSun" panose="02010600030101010101" pitchFamily="2" charset="-122"/>
                                        </a:rPr>
                                      </m:ctrlPr>
                                    </m:funcPr>
                                    <m:fName>
                                      <m:sSub>
                                        <m:sSubPr>
                                          <m:ctrlPr>
                                            <a:rPr lang="en-US" sz="1800" i="1" kern="100">
                                              <a:effectLst/>
                                              <a:latin typeface="Cambria Math" panose="02040503050406030204" pitchFamily="18" charset="0"/>
                                              <a:ea typeface="SimSun" panose="02010600030101010101" pitchFamily="2" charset="-122"/>
                                            </a:rPr>
                                          </m:ctrlPr>
                                        </m:sSubPr>
                                        <m:e>
                                          <m:r>
                                            <m:rPr>
                                              <m:sty m:val="p"/>
                                            </m:rPr>
                                            <a:rPr lang="en-US" sz="1800" kern="100">
                                              <a:effectLst/>
                                              <a:latin typeface="Cambria Math" panose="02040503050406030204" pitchFamily="18" charset="0"/>
                                              <a:ea typeface="SimSun" panose="02010600030101010101" pitchFamily="2" charset="-122"/>
                                            </a:rPr>
                                            <m:t>log</m:t>
                                          </m:r>
                                        </m:e>
                                        <m:sub>
                                          <m:r>
                                            <a:rPr lang="en-US" sz="1800" i="1" kern="100">
                                              <a:effectLst/>
                                              <a:latin typeface="Cambria Math" panose="02040503050406030204" pitchFamily="18" charset="0"/>
                                              <a:ea typeface="SimSun" panose="02010600030101010101" pitchFamily="2" charset="-122"/>
                                            </a:rPr>
                                            <m:t>2</m:t>
                                          </m:r>
                                        </m:sub>
                                      </m:sSub>
                                    </m:fName>
                                    <m:e>
                                      <m:r>
                                        <a:rPr lang="en-US" sz="1800" i="1" kern="100">
                                          <a:effectLst/>
                                          <a:latin typeface="Cambria Math" panose="02040503050406030204" pitchFamily="18" charset="0"/>
                                          <a:ea typeface="SimSun" panose="02010600030101010101" pitchFamily="2" charset="-122"/>
                                        </a:rPr>
                                        <m:t>((</m:t>
                                      </m:r>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𝑎</m:t>
                                          </m:r>
                                        </m:sub>
                                      </m:sSub>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1</m:t>
                                          </m:r>
                                        </m:num>
                                        <m:den>
                                          <m:r>
                                            <a:rPr lang="en-US" sz="1800" i="1" kern="100">
                                              <a:effectLst/>
                                              <a:latin typeface="Cambria Math" panose="02040503050406030204" pitchFamily="18" charset="0"/>
                                              <a:ea typeface="SimSun" panose="02010600030101010101" pitchFamily="2" charset="-122"/>
                                            </a:rPr>
                                            <m:t>𝑁</m:t>
                                          </m:r>
                                        </m:den>
                                      </m:f>
                                    </m:e>
                                  </m:func>
                                  <m:r>
                                    <a:rPr lang="en-US" sz="1800" i="1" kern="100">
                                      <a:effectLst/>
                                      <a:latin typeface="Cambria Math" panose="02040503050406030204" pitchFamily="18" charset="0"/>
                                      <a:ea typeface="SimSun" panose="02010600030101010101" pitchFamily="2" charset="-122"/>
                                    </a:rPr>
                                    <m:t>)/</m:t>
                                  </m:r>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𝑟𝑒𝑓</m:t>
                                      </m:r>
                                    </m:sub>
                                  </m:sSub>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𝑀𝑜𝑑</m:t>
                                  </m:r>
                                  <m:r>
                                    <a:rPr lang="en-US" sz="1800" i="1" kern="100">
                                      <a:effectLst/>
                                      <a:latin typeface="Cambria Math" panose="02040503050406030204" pitchFamily="18" charset="0"/>
                                      <a:ea typeface="SimSun" panose="02010600030101010101" pitchFamily="2" charset="-122"/>
                                    </a:rPr>
                                    <m:t>12        </m:t>
                                  </m:r>
                                  <m:r>
                                    <a:rPr lang="en-US" sz="1800" i="1" kern="100">
                                      <a:effectLst/>
                                      <a:latin typeface="Cambria Math" panose="02040503050406030204" pitchFamily="18" charset="0"/>
                                      <a:ea typeface="SimSun" panose="02010600030101010101" pitchFamily="2" charset="-122"/>
                                    </a:rPr>
                                    <m:t>𝑙</m:t>
                                  </m:r>
                                  <m:r>
                                    <a:rPr lang="en-US" sz="1800" i="1" kern="100">
                                      <a:effectLst/>
                                      <a:latin typeface="Cambria Math" panose="02040503050406030204" pitchFamily="18" charset="0"/>
                                      <a:ea typeface="SimSun" panose="02010600030101010101" pitchFamily="2" charset="-122"/>
                                    </a:rPr>
                                    <m:t>=1,2,3,…,</m:t>
                                  </m:r>
                                  <m:r>
                                    <a:rPr lang="en-US" sz="1800" i="1" kern="100">
                                      <a:effectLst/>
                                      <a:latin typeface="Cambria Math" panose="02040503050406030204" pitchFamily="18" charset="0"/>
                                      <a:ea typeface="SimSun" panose="02010600030101010101" pitchFamily="2" charset="-122"/>
                                    </a:rPr>
                                    <m:t>𝑁</m:t>
                                  </m:r>
                                  <m:r>
                                    <a:rPr lang="en-US" sz="1800" i="1" kern="100">
                                      <a:effectLst/>
                                      <a:latin typeface="Cambria Math" panose="02040503050406030204" pitchFamily="18" charset="0"/>
                                      <a:ea typeface="SimSun" panose="02010600030101010101" pitchFamily="2" charset="-122"/>
                                    </a:rPr>
                                    <m:t>/2−1</m:t>
                                  </m:r>
                                </m:e>
                              </m:eqArr>
                            </m:e>
                          </m:d>
                          <m:r>
                            <a:rPr lang="en-US" sz="1800" i="1" kern="100">
                              <a:effectLst/>
                              <a:latin typeface="Cambria Math" panose="02040503050406030204" pitchFamily="18" charset="0"/>
                              <a:ea typeface="SimSun" panose="02010600030101010101" pitchFamily="2" charset="-122"/>
                            </a:rPr>
                            <m:t>#</m:t>
                          </m:r>
                        </m:e>
                      </m:eqArr>
                    </m:oMath>
                  </m:oMathPara>
                </a14:m>
                <a:endParaRPr lang="en-US" sz="2800" kern="100" dirty="0">
                  <a:effectLst/>
                  <a:latin typeface="Times New Roman" panose="02020603050405020304" pitchFamily="18" charset="0"/>
                  <a:ea typeface="SimSun" panose="02010600030101010101" pitchFamily="2" charset="-122"/>
                </a:endParaRPr>
              </a:p>
            </p:txBody>
          </p:sp>
        </mc:Choice>
        <mc:Fallback>
          <p:sp>
            <p:nvSpPr>
              <p:cNvPr id="4" name="TextBox 3">
                <a:extLst>
                  <a:ext uri="{FF2B5EF4-FFF2-40B4-BE49-F238E27FC236}">
                    <a16:creationId xmlns:a16="http://schemas.microsoft.com/office/drawing/2014/main" id="{921A1ED7-B45A-64ED-77FD-0555C46AD933}"/>
                  </a:ext>
                </a:extLst>
              </p:cNvPr>
              <p:cNvSpPr txBox="1">
                <a:spLocks noRot="1" noChangeAspect="1" noMove="1" noResize="1" noEditPoints="1" noAdjustHandles="1" noChangeArrowheads="1" noChangeShapeType="1" noTextEdit="1"/>
              </p:cNvSpPr>
              <p:nvPr/>
            </p:nvSpPr>
            <p:spPr>
              <a:xfrm>
                <a:off x="716901" y="1145161"/>
                <a:ext cx="10737205" cy="4592026"/>
              </a:xfrm>
              <a:prstGeom prst="rect">
                <a:avLst/>
              </a:prstGeom>
              <a:blipFill>
                <a:blip r:embed="rId2"/>
                <a:stretch>
                  <a:fillRect t="-15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7EB6132-78F6-F791-79D6-6749365989D4}"/>
                  </a:ext>
                </a:extLst>
              </p:cNvPr>
              <p:cNvSpPr txBox="1"/>
              <p:nvPr/>
            </p:nvSpPr>
            <p:spPr>
              <a:xfrm>
                <a:off x="1065246" y="5712839"/>
                <a:ext cx="6371438" cy="483466"/>
              </a:xfrm>
              <a:prstGeom prst="rect">
                <a:avLst/>
              </a:prstGeom>
              <a:noFill/>
            </p:spPr>
            <p:txBody>
              <a:bodyPr wrap="square">
                <a:spAutoFit/>
              </a:bodyPr>
              <a:lstStyle/>
              <a:p>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其中，</a:t>
                </a:r>
                <a14:m>
                  <m:oMath xmlns:m="http://schemas.openxmlformats.org/officeDocument/2006/math">
                    <m:sSub>
                      <m:sSubPr>
                        <m:ctrlPr>
                          <a:rPr lang="en-US" i="1">
                            <a:effectLst/>
                            <a:latin typeface="Cambria Math" panose="02040503050406030204" pitchFamily="18" charset="0"/>
                          </a:rPr>
                        </m:ctrlPr>
                      </m:sSub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𝑟𝑒𝑓</m:t>
                        </m:r>
                      </m:sub>
                    </m:sSub>
                  </m:oMath>
                </a14:m>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为标准音频率，记为</a:t>
                </a:r>
                <a14:m>
                  <m:oMath xmlns:m="http://schemas.openxmlformats.org/officeDocument/2006/math">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𝑃𝐶𝑃</m:t>
                    </m:r>
                    <m:d>
                      <m:dPr>
                        <m:ctrlPr>
                          <a:rPr lang="en-US" i="1">
                            <a:effectLst/>
                            <a:latin typeface="Cambria Math" panose="02040503050406030204" pitchFamily="18" charset="0"/>
                          </a:rPr>
                        </m:ctrlPr>
                      </m:dPr>
                      <m:e>
                        <m:r>
                          <a:rPr lang="en-US" sz="1800" kern="100">
                            <a:effectLst/>
                            <a:latin typeface="Cambria Math" panose="02040503050406030204" pitchFamily="18" charset="0"/>
                            <a:ea typeface="SimSun" panose="02010600030101010101" pitchFamily="2" charset="-122"/>
                            <a:cs typeface="Times New Roman" panose="02020603050405020304" pitchFamily="18" charset="0"/>
                          </a:rPr>
                          <m:t>0</m:t>
                        </m:r>
                      </m:e>
                    </m:d>
                  </m:oMath>
                </a14:m>
                <a:r>
                  <a:rPr lang="en-US" sz="1800" kern="100" dirty="0">
                    <a:effectLst/>
                    <a:latin typeface="Times New Roman" panose="02020603050405020304" pitchFamily="18" charset="0"/>
                    <a:ea typeface="SimSun" panose="02010600030101010101" pitchFamily="2" charset="-122"/>
                  </a:rPr>
                  <a:t>. </a:t>
                </a:r>
                <a14:m>
                  <m:oMath xmlns:m="http://schemas.openxmlformats.org/officeDocument/2006/math">
                    <m:sSub>
                      <m:sSubPr>
                        <m:ctrlPr>
                          <a:rPr lang="en-US" i="1">
                            <a:effectLst/>
                            <a:latin typeface="Cambria Math" panose="02040503050406030204" pitchFamily="18" charset="0"/>
                          </a:rPr>
                        </m:ctrlPr>
                      </m:sSub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𝑎</m:t>
                        </m:r>
                      </m:sub>
                    </m:sSub>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i="1">
                            <a:effectLst/>
                            <a:latin typeface="Cambria Math" panose="02040503050406030204" pitchFamily="18" charset="0"/>
                          </a:rPr>
                        </m:ctrlPr>
                      </m:fPr>
                      <m:num>
                        <m:r>
                          <a:rPr lang="en-US" sz="1800" kern="100">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𝑁</m:t>
                        </m:r>
                      </m:den>
                    </m:f>
                  </m:oMath>
                </a14:m>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为</a:t>
                </a:r>
                <a14:m>
                  <m:oMath xmlns:m="http://schemas.openxmlformats.org/officeDocument/2006/math">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𝑙</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oMath>
                </a14:m>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的频率。</a:t>
                </a:r>
                <a:endParaRPr lang="en-US" dirty="0"/>
              </a:p>
            </p:txBody>
          </p:sp>
        </mc:Choice>
        <mc:Fallback>
          <p:sp>
            <p:nvSpPr>
              <p:cNvPr id="7" name="TextBox 6">
                <a:extLst>
                  <a:ext uri="{FF2B5EF4-FFF2-40B4-BE49-F238E27FC236}">
                    <a16:creationId xmlns:a16="http://schemas.microsoft.com/office/drawing/2014/main" id="{C7EB6132-78F6-F791-79D6-6749365989D4}"/>
                  </a:ext>
                </a:extLst>
              </p:cNvPr>
              <p:cNvSpPr txBox="1">
                <a:spLocks noRot="1" noChangeAspect="1" noMove="1" noResize="1" noEditPoints="1" noAdjustHandles="1" noChangeArrowheads="1" noChangeShapeType="1" noTextEdit="1"/>
              </p:cNvSpPr>
              <p:nvPr/>
            </p:nvSpPr>
            <p:spPr>
              <a:xfrm>
                <a:off x="1065246" y="5712839"/>
                <a:ext cx="6371438" cy="483466"/>
              </a:xfrm>
              <a:prstGeom prst="rect">
                <a:avLst/>
              </a:prstGeom>
              <a:blipFill>
                <a:blip r:embed="rId3"/>
                <a:stretch>
                  <a:fillRect l="-861" b="-7595"/>
                </a:stretch>
              </a:blipFill>
            </p:spPr>
            <p:txBody>
              <a:bodyPr/>
              <a:lstStyle/>
              <a:p>
                <a:r>
                  <a:rPr lang="en-US">
                    <a:noFill/>
                  </a:rPr>
                  <a:t> </a:t>
                </a:r>
              </a:p>
            </p:txBody>
          </p:sp>
        </mc:Fallback>
      </mc:AlternateContent>
    </p:spTree>
    <p:extLst>
      <p:ext uri="{BB962C8B-B14F-4D97-AF65-F5344CB8AC3E}">
        <p14:creationId xmlns:p14="http://schemas.microsoft.com/office/powerpoint/2010/main" val="2728267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64339"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PCP</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pic>
        <p:nvPicPr>
          <p:cNvPr id="2" name="Picture 1">
            <a:extLst>
              <a:ext uri="{FF2B5EF4-FFF2-40B4-BE49-F238E27FC236}">
                <a16:creationId xmlns:a16="http://schemas.microsoft.com/office/drawing/2014/main" id="{8F0217CF-89C3-1D7D-456B-4D2CCFDCFF91}"/>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3075681" y="1018746"/>
            <a:ext cx="5849012" cy="4353364"/>
          </a:xfrm>
          <a:prstGeom prst="rect">
            <a:avLst/>
          </a:prstGeom>
        </p:spPr>
      </p:pic>
      <p:sp>
        <p:nvSpPr>
          <p:cNvPr id="5" name="TextBox 4">
            <a:extLst>
              <a:ext uri="{FF2B5EF4-FFF2-40B4-BE49-F238E27FC236}">
                <a16:creationId xmlns:a16="http://schemas.microsoft.com/office/drawing/2014/main" id="{D0AD06E5-F8B3-5739-6A7A-A27666415F28}"/>
              </a:ext>
            </a:extLst>
          </p:cNvPr>
          <p:cNvSpPr txBox="1"/>
          <p:nvPr/>
        </p:nvSpPr>
        <p:spPr>
          <a:xfrm>
            <a:off x="4452456" y="5654588"/>
            <a:ext cx="6371438" cy="369332"/>
          </a:xfrm>
          <a:prstGeom prst="rect">
            <a:avLst/>
          </a:prstGeom>
          <a:noFill/>
        </p:spPr>
        <p:txBody>
          <a:bodyPr wrap="square">
            <a:spAutoFit/>
          </a:bodyPr>
          <a:lstStyle/>
          <a:p>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一个</a:t>
            </a:r>
            <a:r>
              <a:rPr lang="en-US" sz="1800" kern="100" dirty="0">
                <a:effectLst/>
                <a:latin typeface="Times New Roman" panose="02020603050405020304" pitchFamily="18" charset="0"/>
                <a:ea typeface="SimSun" panose="02010600030101010101" pitchFamily="2" charset="-122"/>
              </a:rPr>
              <a:t>C</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大三和弦的</a:t>
            </a:r>
            <a:r>
              <a:rPr lang="en-US" sz="1800" kern="100" dirty="0">
                <a:effectLst/>
                <a:latin typeface="Times New Roman" panose="02020603050405020304" pitchFamily="18" charset="0"/>
                <a:ea typeface="SimSun" panose="02010600030101010101" pitchFamily="2" charset="-122"/>
              </a:rPr>
              <a:t>PCP</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向量</a:t>
            </a:r>
            <a:endParaRPr lang="en-US" dirty="0"/>
          </a:p>
        </p:txBody>
      </p:sp>
    </p:spTree>
    <p:extLst>
      <p:ext uri="{BB962C8B-B14F-4D97-AF65-F5344CB8AC3E}">
        <p14:creationId xmlns:p14="http://schemas.microsoft.com/office/powerpoint/2010/main" val="2472023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64339"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PCP</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53336F4-4755-EBF0-790E-DE42DFA9B20B}"/>
                  </a:ext>
                </a:extLst>
              </p:cNvPr>
              <p:cNvSpPr txBox="1"/>
              <p:nvPr/>
            </p:nvSpPr>
            <p:spPr>
              <a:xfrm>
                <a:off x="299410" y="909223"/>
                <a:ext cx="11593179" cy="5695918"/>
              </a:xfrm>
              <a:prstGeom prst="rect">
                <a:avLst/>
              </a:prstGeom>
              <a:noFill/>
            </p:spPr>
            <p:txBody>
              <a:bodyPr wrap="square">
                <a:spAutoFit/>
              </a:bodyPr>
              <a:lstStyle/>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PCP</a:t>
                </a:r>
                <a:r>
                  <a:rPr lang="zh-CN" sz="1800" kern="100" dirty="0">
                    <a:effectLst/>
                    <a:latin typeface="Times New Roman" panose="02020603050405020304" pitchFamily="18" charset="0"/>
                    <a:ea typeface="SimSun" panose="02010600030101010101" pitchFamily="2" charset="-122"/>
                  </a:rPr>
                  <a:t>向量用于进行模式匹配。和弦类型模板（</a:t>
                </a:r>
                <a:r>
                  <a:rPr lang="en-US" sz="1800" kern="100" dirty="0">
                    <a:effectLst/>
                    <a:latin typeface="Times New Roman" panose="02020603050405020304" pitchFamily="18" charset="0"/>
                    <a:ea typeface="SimSun" panose="02010600030101010101" pitchFamily="2" charset="-122"/>
                  </a:rPr>
                  <a:t>Chord Type Templates</a:t>
                </a:r>
                <a:r>
                  <a:rPr lang="zh-CN" sz="1800" kern="100" dirty="0">
                    <a:effectLst/>
                    <a:latin typeface="Times New Roman" panose="02020603050405020304" pitchFamily="18" charset="0"/>
                    <a:ea typeface="SimSun" panose="02010600030101010101" pitchFamily="2" charset="-122"/>
                  </a:rPr>
                  <a:t>，</a:t>
                </a:r>
                <a:r>
                  <a:rPr lang="en-US" sz="1800" kern="100" dirty="0">
                    <a:effectLst/>
                    <a:latin typeface="Times New Roman" panose="02020603050405020304" pitchFamily="18" charset="0"/>
                    <a:ea typeface="SimSun" panose="02010600030101010101" pitchFamily="2" charset="-122"/>
                  </a:rPr>
                  <a:t>CTT</a:t>
                </a:r>
                <a:r>
                  <a:rPr lang="zh-CN" sz="1800" kern="100" dirty="0">
                    <a:effectLst/>
                    <a:latin typeface="Times New Roman" panose="02020603050405020304" pitchFamily="18" charset="0"/>
                    <a:ea typeface="SimSun" panose="02010600030101010101" pitchFamily="2" charset="-122"/>
                  </a:rPr>
                  <a:t>）为一个十二维的向量，用于判断和弦的种类。若一个和弦是以</a:t>
                </a:r>
                <a:r>
                  <a:rPr lang="en-US" sz="1800" kern="100" dirty="0">
                    <a:effectLst/>
                    <a:latin typeface="Times New Roman" panose="02020603050405020304" pitchFamily="18" charset="0"/>
                    <a:ea typeface="SimSun" panose="02010600030101010101" pitchFamily="2" charset="-122"/>
                  </a:rPr>
                  <a:t>C</a:t>
                </a:r>
                <a:r>
                  <a:rPr lang="zh-CN" sz="1800" kern="100" dirty="0">
                    <a:effectLst/>
                    <a:latin typeface="Times New Roman" panose="02020603050405020304" pitchFamily="18" charset="0"/>
                    <a:ea typeface="SimSun" panose="02010600030101010101" pitchFamily="2" charset="-122"/>
                  </a:rPr>
                  <a:t>为根音的和弦，则</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ea typeface="SimSun" panose="02010600030101010101" pitchFamily="2" charset="-122"/>
                            </a:rPr>
                          </m:ctrlPr>
                        </m:sSubPr>
                        <m:e>
                          <m:r>
                            <a:rPr lang="en-US" sz="1200" i="1" kern="100">
                              <a:effectLst/>
                              <a:latin typeface="Cambria Math" panose="02040503050406030204" pitchFamily="18" charset="0"/>
                              <a:ea typeface="SimSun" panose="02010600030101010101" pitchFamily="2" charset="-122"/>
                            </a:rPr>
                            <m:t>𝐶𝑇𝑇</m:t>
                          </m:r>
                        </m:e>
                        <m:sub>
                          <m:r>
                            <a:rPr lang="en-US" sz="1200" i="1" kern="100">
                              <a:effectLst/>
                              <a:latin typeface="Cambria Math" panose="02040503050406030204" pitchFamily="18" charset="0"/>
                              <a:ea typeface="SimSun" panose="02010600030101010101" pitchFamily="2" charset="-122"/>
                            </a:rPr>
                            <m:t>𝑐</m:t>
                          </m:r>
                        </m:sub>
                      </m:sSub>
                      <m:d>
                        <m:dPr>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𝑝</m:t>
                          </m:r>
                        </m:e>
                      </m:d>
                      <m:r>
                        <a:rPr lang="en-US" sz="1200" i="1" kern="100">
                          <a:effectLst/>
                          <a:latin typeface="Cambria Math" panose="02040503050406030204" pitchFamily="18" charset="0"/>
                          <a:ea typeface="SimSun" panose="02010600030101010101" pitchFamily="2" charset="-122"/>
                        </a:rPr>
                        <m:t>=1</m:t>
                      </m: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否则为</a:t>
                </a:r>
                <a:r>
                  <a:rPr lang="en-US" sz="1800" kern="100" dirty="0">
                    <a:effectLst/>
                    <a:latin typeface="Times New Roman" panose="02020603050405020304" pitchFamily="18" charset="0"/>
                    <a:ea typeface="SimSun" panose="02010600030101010101" pitchFamily="2" charset="-122"/>
                  </a:rPr>
                  <a:t>0.</a:t>
                </a: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一个</a:t>
                </a:r>
                <a:r>
                  <a:rPr lang="en-US" sz="1800" kern="100" dirty="0">
                    <a:effectLst/>
                    <a:latin typeface="Times New Roman" panose="02020603050405020304" pitchFamily="18" charset="0"/>
                    <a:ea typeface="SimSun" panose="02010600030101010101" pitchFamily="2" charset="-122"/>
                  </a:rPr>
                  <a:t>M7</a:t>
                </a:r>
                <a:r>
                  <a:rPr lang="zh-CN" sz="1800" kern="100" dirty="0">
                    <a:effectLst/>
                    <a:latin typeface="Times New Roman" panose="02020603050405020304" pitchFamily="18" charset="0"/>
                    <a:ea typeface="SimSun" panose="02010600030101010101" pitchFamily="2" charset="-122"/>
                  </a:rPr>
                  <a:t>（大七和弦）和弦的</a:t>
                </a:r>
                <a:r>
                  <a:rPr lang="en-US" sz="1800" kern="100" dirty="0">
                    <a:effectLst/>
                    <a:latin typeface="Times New Roman" panose="02020603050405020304" pitchFamily="18" charset="0"/>
                    <a:ea typeface="SimSun" panose="02010600030101010101" pitchFamily="2" charset="-122"/>
                  </a:rPr>
                  <a:t>CTT</a:t>
                </a:r>
                <a:r>
                  <a:rPr lang="zh-CN" sz="1800" kern="100" dirty="0">
                    <a:effectLst/>
                    <a:latin typeface="Times New Roman" panose="02020603050405020304" pitchFamily="18" charset="0"/>
                    <a:ea typeface="SimSun" panose="02010600030101010101" pitchFamily="2" charset="-122"/>
                  </a:rPr>
                  <a:t>向量如下所示：</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0" algn="just">
                  <a:lnSpc>
                    <a:spcPts val="2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ea typeface="SimSun" panose="02010600030101010101" pitchFamily="2" charset="-122"/>
                            </a:rPr>
                          </m:ctrlPr>
                        </m:sSubPr>
                        <m:e>
                          <m:r>
                            <a:rPr lang="en-US" sz="1200" i="1" kern="100">
                              <a:effectLst/>
                              <a:latin typeface="Cambria Math" panose="02040503050406030204" pitchFamily="18" charset="0"/>
                              <a:ea typeface="SimSun" panose="02010600030101010101" pitchFamily="2" charset="-122"/>
                            </a:rPr>
                            <m:t>𝑃𝐶𝑃</m:t>
                          </m:r>
                        </m:e>
                        <m:sub>
                          <m:r>
                            <a:rPr lang="en-US" sz="1200" i="1" kern="100">
                              <a:effectLst/>
                              <a:latin typeface="Cambria Math" panose="02040503050406030204" pitchFamily="18" charset="0"/>
                              <a:ea typeface="SimSun" panose="02010600030101010101" pitchFamily="2" charset="-122"/>
                            </a:rPr>
                            <m:t>𝐶𝑀</m:t>
                          </m:r>
                          <m:r>
                            <a:rPr lang="en-US" sz="1200" i="1" kern="100">
                              <a:effectLst/>
                              <a:latin typeface="Cambria Math" panose="02040503050406030204" pitchFamily="18" charset="0"/>
                              <a:ea typeface="SimSun" panose="02010600030101010101" pitchFamily="2" charset="-122"/>
                            </a:rPr>
                            <m:t>7</m:t>
                          </m:r>
                        </m:sub>
                      </m:sSub>
                      <m:d>
                        <m:dPr>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𝑝</m:t>
                          </m:r>
                        </m:e>
                      </m:d>
                      <m:r>
                        <a:rPr lang="en-US" sz="1200" i="1" kern="100">
                          <a:effectLst/>
                          <a:latin typeface="Cambria Math" panose="02040503050406030204" pitchFamily="18" charset="0"/>
                          <a:ea typeface="SimSun" panose="02010600030101010101" pitchFamily="2" charset="-122"/>
                        </a:rPr>
                        <m:t>=</m:t>
                      </m:r>
                      <m:d>
                        <m:dPr>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1,0,0,0,1,0,0,1,0,0,0,1</m:t>
                          </m:r>
                        </m:e>
                      </m:d>
                    </m:oMath>
                  </m:oMathPara>
                </a14:m>
                <a:endParaRPr lang="en-US" sz="1800" kern="100" dirty="0">
                  <a:effectLst/>
                  <a:latin typeface="Times New Roman" panose="02020603050405020304" pitchFamily="18" charset="0"/>
                  <a:ea typeface="SimSun" panose="02010600030101010101" pitchFamily="2" charset="-122"/>
                </a:endParaRPr>
              </a:p>
              <a:p>
                <a:pPr marL="0" marR="0" indent="0" algn="just">
                  <a:lnSpc>
                    <a:spcPts val="2000"/>
                  </a:lnSpc>
                  <a:spcBef>
                    <a:spcPts val="0"/>
                  </a:spcBef>
                  <a:spcAft>
                    <a:spcPts val="0"/>
                  </a:spcAft>
                </a:pPr>
                <a:r>
                  <a:rPr lang="en-US" sz="1200" kern="100" dirty="0">
                    <a:effectLst/>
                    <a:latin typeface="Times New Roman" panose="02020603050405020304" pitchFamily="18" charset="0"/>
                    <a:ea typeface="SimSun" panose="02010600030101010101" pitchFamily="2" charset="-122"/>
                  </a:rPr>
                  <a:t> </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最邻近算法下</a:t>
                </a:r>
                <a:r>
                  <a:rPr lang="en-US" sz="1800" kern="100" dirty="0">
                    <a:effectLst/>
                    <a:latin typeface="Times New Roman" panose="02020603050405020304" pitchFamily="18" charset="0"/>
                    <a:ea typeface="SimSun" panose="02010600030101010101" pitchFamily="2" charset="-122"/>
                  </a:rPr>
                  <a:t>PCP</a:t>
                </a:r>
                <a:r>
                  <a:rPr lang="zh-CN" sz="1800" kern="100" dirty="0">
                    <a:effectLst/>
                    <a:latin typeface="Times New Roman" panose="02020603050405020304" pitchFamily="18" charset="0"/>
                    <a:ea typeface="SimSun" panose="02010600030101010101" pitchFamily="2" charset="-122"/>
                  </a:rPr>
                  <a:t>向量在一个</a:t>
                </a:r>
                <a:r>
                  <a:rPr lang="en-US" sz="1800" kern="100" dirty="0">
                    <a:effectLst/>
                    <a:latin typeface="Times New Roman" panose="02020603050405020304" pitchFamily="18" charset="0"/>
                    <a:ea typeface="SimSun" panose="02010600030101010101" pitchFamily="2" charset="-122"/>
                  </a:rPr>
                  <a:t>CTT</a:t>
                </a:r>
                <a:r>
                  <a:rPr lang="zh-CN" sz="1800" kern="100" dirty="0">
                    <a:effectLst/>
                    <a:latin typeface="Times New Roman" panose="02020603050405020304" pitchFamily="18" charset="0"/>
                    <a:ea typeface="SimSun" panose="02010600030101010101" pitchFamily="2" charset="-122"/>
                  </a:rPr>
                  <a:t>中的预测得分为：</a:t>
                </a:r>
                <a:endParaRPr lang="en-US" sz="1800" kern="100" dirty="0">
                  <a:effectLst/>
                  <a:latin typeface="Times New Roman" panose="02020603050405020304" pitchFamily="18" charset="0"/>
                  <a:ea typeface="SimSun" panose="02010600030101010101" pitchFamily="2" charset="-122"/>
                </a:endParaRPr>
              </a:p>
              <a:p>
                <a:pPr marL="0" marR="0" indent="0" algn="just">
                  <a:lnSpc>
                    <a:spcPts val="2000"/>
                  </a:lnSpc>
                  <a:spcBef>
                    <a:spcPts val="0"/>
                  </a:spcBef>
                  <a:spcAft>
                    <a:spcPts val="0"/>
                  </a:spcAft>
                </a:pPr>
                <a:r>
                  <a:rPr lang="en-US" sz="1200" kern="100" dirty="0">
                    <a:effectLst/>
                    <a:latin typeface="Times New Roman" panose="02020603050405020304" pitchFamily="18" charset="0"/>
                    <a:ea typeface="SimSun" panose="02010600030101010101" pitchFamily="2" charset="-122"/>
                  </a:rPr>
                  <a:t> </a:t>
                </a:r>
                <a:endParaRPr lang="en-US" sz="1800" kern="100" dirty="0">
                  <a:effectLst/>
                  <a:latin typeface="Times New Roman" panose="02020603050405020304" pitchFamily="18" charset="0"/>
                  <a:ea typeface="SimSun" panose="02010600030101010101" pitchFamily="2" charset="-122"/>
                </a:endParaRPr>
              </a:p>
              <a:p>
                <a:pPr marL="0" marR="0" indent="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200" i="1" kern="100">
                              <a:effectLst/>
                              <a:latin typeface="Cambria Math" panose="02040503050406030204" pitchFamily="18" charset="0"/>
                              <a:ea typeface="SimSun" panose="02010600030101010101" pitchFamily="2" charset="-122"/>
                            </a:rPr>
                          </m:ctrlPr>
                        </m:eqArrPr>
                        <m:e>
                          <m:sSub>
                            <m:sSubPr>
                              <m:ctrlPr>
                                <a:rPr lang="en-US" sz="1200" i="1" kern="100">
                                  <a:effectLst/>
                                  <a:latin typeface="Cambria Math" panose="02040503050406030204" pitchFamily="18" charset="0"/>
                                  <a:ea typeface="SimSun" panose="02010600030101010101" pitchFamily="2" charset="-122"/>
                                </a:rPr>
                              </m:ctrlPr>
                            </m:sSubPr>
                            <m:e>
                              <m:r>
                                <a:rPr lang="en-US" sz="1200" i="1" kern="100">
                                  <a:effectLst/>
                                  <a:latin typeface="Cambria Math" panose="02040503050406030204" pitchFamily="18" charset="0"/>
                                  <a:ea typeface="SimSun" panose="02010600030101010101" pitchFamily="2" charset="-122"/>
                                </a:rPr>
                                <m:t>𝑆𝑐𝑜𝑟𝑒</m:t>
                              </m:r>
                            </m:e>
                            <m:sub>
                              <m:r>
                                <a:rPr lang="en-US" sz="1200" i="1" kern="100">
                                  <a:effectLst/>
                                  <a:latin typeface="Cambria Math" panose="02040503050406030204" pitchFamily="18" charset="0"/>
                                  <a:ea typeface="SimSun" panose="02010600030101010101" pitchFamily="2" charset="-122"/>
                                </a:rPr>
                                <m:t>𝑛𝑒𝑎𝑟𝑒𝑠𝑡</m:t>
                              </m:r>
                              <m:r>
                                <a:rPr lang="en-US" sz="1200" i="1" kern="100">
                                  <a:effectLst/>
                                  <a:latin typeface="Cambria Math" panose="02040503050406030204" pitchFamily="18" charset="0"/>
                                  <a:ea typeface="SimSun" panose="02010600030101010101" pitchFamily="2" charset="-122"/>
                                </a:rPr>
                                <m:t>,</m:t>
                              </m:r>
                              <m:r>
                                <a:rPr lang="en-US" sz="1200" i="1" kern="100">
                                  <a:effectLst/>
                                  <a:latin typeface="Cambria Math" panose="02040503050406030204" pitchFamily="18" charset="0"/>
                                  <a:ea typeface="SimSun" panose="02010600030101010101" pitchFamily="2" charset="-122"/>
                                </a:rPr>
                                <m:t>𝑐</m:t>
                              </m:r>
                            </m:sub>
                          </m:sSub>
                          <m:r>
                            <a:rPr lang="en-US" sz="1200" i="1" kern="100">
                              <a:effectLst/>
                              <a:latin typeface="Cambria Math" panose="02040503050406030204" pitchFamily="18" charset="0"/>
                              <a:ea typeface="SimSun" panose="02010600030101010101" pitchFamily="2" charset="-122"/>
                            </a:rPr>
                            <m:t>=</m:t>
                          </m:r>
                          <m:nary>
                            <m:naryPr>
                              <m:chr m:val="∑"/>
                              <m:limLoc m:val="undOvr"/>
                              <m:ctrlPr>
                                <a:rPr lang="en-US" sz="1200" i="1" kern="100">
                                  <a:effectLst/>
                                  <a:latin typeface="Cambria Math" panose="02040503050406030204" pitchFamily="18" charset="0"/>
                                  <a:ea typeface="SimSun" panose="02010600030101010101" pitchFamily="2" charset="-122"/>
                                </a:rPr>
                              </m:ctrlPr>
                            </m:naryPr>
                            <m:sub>
                              <m:r>
                                <a:rPr lang="en-US" sz="1200" i="1" kern="100">
                                  <a:effectLst/>
                                  <a:latin typeface="Cambria Math" panose="02040503050406030204" pitchFamily="18" charset="0"/>
                                  <a:ea typeface="SimSun" panose="02010600030101010101" pitchFamily="2" charset="-122"/>
                                </a:rPr>
                                <m:t>𝑝</m:t>
                              </m:r>
                              <m:r>
                                <a:rPr lang="en-US" sz="1200" i="1" kern="100">
                                  <a:effectLst/>
                                  <a:latin typeface="Cambria Math" panose="02040503050406030204" pitchFamily="18" charset="0"/>
                                  <a:ea typeface="SimSun" panose="02010600030101010101" pitchFamily="2" charset="-122"/>
                                </a:rPr>
                                <m:t>=0</m:t>
                              </m:r>
                            </m:sub>
                            <m:sup>
                              <m:r>
                                <a:rPr lang="en-US" sz="1200" i="1" kern="100">
                                  <a:effectLst/>
                                  <a:latin typeface="Cambria Math" panose="02040503050406030204" pitchFamily="18" charset="0"/>
                                  <a:ea typeface="SimSun" panose="02010600030101010101" pitchFamily="2" charset="-122"/>
                                </a:rPr>
                                <m:t>11</m:t>
                              </m:r>
                            </m:sup>
                            <m:e>
                              <m:sSup>
                                <m:sSupPr>
                                  <m:ctrlPr>
                                    <a:rPr lang="en-US" sz="1200" i="1" kern="100">
                                      <a:effectLst/>
                                      <a:latin typeface="Cambria Math" panose="02040503050406030204" pitchFamily="18" charset="0"/>
                                      <a:ea typeface="SimSun" panose="02010600030101010101" pitchFamily="2" charset="-122"/>
                                    </a:rPr>
                                  </m:ctrlPr>
                                </m:sSupPr>
                                <m:e>
                                  <m:d>
                                    <m:dPr>
                                      <m:ctrlPr>
                                        <a:rPr lang="en-US" sz="1200" i="1" kern="100">
                                          <a:effectLst/>
                                          <a:latin typeface="Cambria Math" panose="02040503050406030204" pitchFamily="18" charset="0"/>
                                          <a:ea typeface="SimSun" panose="02010600030101010101" pitchFamily="2" charset="-122"/>
                                        </a:rPr>
                                      </m:ctrlPr>
                                    </m:dPr>
                                    <m:e>
                                      <m:sSub>
                                        <m:sSubPr>
                                          <m:ctrlPr>
                                            <a:rPr lang="en-US" sz="1200" i="1" kern="100">
                                              <a:effectLst/>
                                              <a:latin typeface="Cambria Math" panose="02040503050406030204" pitchFamily="18" charset="0"/>
                                              <a:ea typeface="SimSun" panose="02010600030101010101" pitchFamily="2" charset="-122"/>
                                            </a:rPr>
                                          </m:ctrlPr>
                                        </m:sSubPr>
                                        <m:e>
                                          <m:r>
                                            <a:rPr lang="en-US" sz="1200" i="1" kern="100">
                                              <a:effectLst/>
                                              <a:latin typeface="Cambria Math" panose="02040503050406030204" pitchFamily="18" charset="0"/>
                                              <a:ea typeface="SimSun" panose="02010600030101010101" pitchFamily="2" charset="-122"/>
                                            </a:rPr>
                                            <m:t>𝑇</m:t>
                                          </m:r>
                                        </m:e>
                                        <m:sub>
                                          <m:r>
                                            <a:rPr lang="en-US" sz="1200" i="1" kern="100">
                                              <a:effectLst/>
                                              <a:latin typeface="Cambria Math" panose="02040503050406030204" pitchFamily="18" charset="0"/>
                                              <a:ea typeface="SimSun" panose="02010600030101010101" pitchFamily="2" charset="-122"/>
                                            </a:rPr>
                                            <m:t>𝑐</m:t>
                                          </m:r>
                                        </m:sub>
                                      </m:sSub>
                                      <m:d>
                                        <m:dPr>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𝑝</m:t>
                                          </m:r>
                                        </m:e>
                                      </m:d>
                                      <m:r>
                                        <a:rPr lang="en-US" sz="1200" i="1" kern="100">
                                          <a:effectLst/>
                                          <a:latin typeface="Cambria Math" panose="02040503050406030204" pitchFamily="18" charset="0"/>
                                          <a:ea typeface="SimSun" panose="02010600030101010101" pitchFamily="2" charset="-122"/>
                                        </a:rPr>
                                        <m:t>−</m:t>
                                      </m:r>
                                      <m:r>
                                        <a:rPr lang="en-US" sz="1200" i="1" kern="100">
                                          <a:effectLst/>
                                          <a:latin typeface="Cambria Math" panose="02040503050406030204" pitchFamily="18" charset="0"/>
                                          <a:ea typeface="SimSun" panose="02010600030101010101" pitchFamily="2" charset="-122"/>
                                        </a:rPr>
                                        <m:t>𝑃𝐶𝑃</m:t>
                                      </m:r>
                                      <m:d>
                                        <m:dPr>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𝑝</m:t>
                                          </m:r>
                                        </m:e>
                                      </m:d>
                                    </m:e>
                                  </m:d>
                                </m:e>
                                <m:sup>
                                  <m:r>
                                    <a:rPr lang="en-US" sz="1200" i="1" kern="100">
                                      <a:effectLst/>
                                      <a:latin typeface="Cambria Math" panose="02040503050406030204" pitchFamily="18" charset="0"/>
                                      <a:ea typeface="SimSun" panose="02010600030101010101" pitchFamily="2" charset="-122"/>
                                    </a:rPr>
                                    <m:t>2</m:t>
                                  </m:r>
                                </m:sup>
                              </m:sSup>
                            </m:e>
                          </m:nary>
                          <m:r>
                            <a:rPr lang="en-US" sz="1200" i="1" kern="100">
                              <a:effectLst/>
                              <a:latin typeface="Cambria Math" panose="02040503050406030204" pitchFamily="18" charset="0"/>
                              <a:ea typeface="SimSun" panose="02010600030101010101" pitchFamily="2" charset="-122"/>
                            </a:rPr>
                            <m:t>#</m:t>
                          </m:r>
                          <m:d>
                            <m:dPr>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3−10</m:t>
                              </m:r>
                            </m:e>
                          </m:d>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加权求和法下</a:t>
                </a:r>
                <a:r>
                  <a:rPr lang="en-US" sz="1800" kern="100" dirty="0">
                    <a:effectLst/>
                    <a:latin typeface="Times New Roman" panose="02020603050405020304" pitchFamily="18" charset="0"/>
                    <a:ea typeface="SimSun" panose="02010600030101010101" pitchFamily="2" charset="-122"/>
                  </a:rPr>
                  <a:t>PCP</a:t>
                </a:r>
                <a:r>
                  <a:rPr lang="zh-CN" sz="1800" kern="100" dirty="0">
                    <a:effectLst/>
                    <a:latin typeface="Times New Roman" panose="02020603050405020304" pitchFamily="18" charset="0"/>
                    <a:ea typeface="SimSun" panose="02010600030101010101" pitchFamily="2" charset="-122"/>
                  </a:rPr>
                  <a:t>向量在一个</a:t>
                </a:r>
                <a:r>
                  <a:rPr lang="en-US" sz="1800" kern="100" dirty="0">
                    <a:effectLst/>
                    <a:latin typeface="Times New Roman" panose="02020603050405020304" pitchFamily="18" charset="0"/>
                    <a:ea typeface="SimSun" panose="02010600030101010101" pitchFamily="2" charset="-122"/>
                  </a:rPr>
                  <a:t>CTT</a:t>
                </a:r>
                <a:r>
                  <a:rPr lang="zh-CN" sz="1800" kern="100" dirty="0">
                    <a:effectLst/>
                    <a:latin typeface="Times New Roman" panose="02020603050405020304" pitchFamily="18" charset="0"/>
                    <a:ea typeface="SimSun" panose="02010600030101010101" pitchFamily="2" charset="-122"/>
                  </a:rPr>
                  <a:t>中的预测得分为：</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200" i="1" kern="100">
                              <a:effectLst/>
                              <a:latin typeface="Cambria Math" panose="02040503050406030204" pitchFamily="18" charset="0"/>
                              <a:ea typeface="SimSun" panose="02010600030101010101" pitchFamily="2" charset="-122"/>
                            </a:rPr>
                          </m:ctrlPr>
                        </m:eqArrPr>
                        <m:e>
                          <m:sSub>
                            <m:sSubPr>
                              <m:ctrlPr>
                                <a:rPr lang="en-US" sz="1200" i="1" kern="100">
                                  <a:effectLst/>
                                  <a:latin typeface="Cambria Math" panose="02040503050406030204" pitchFamily="18" charset="0"/>
                                  <a:ea typeface="SimSun" panose="02010600030101010101" pitchFamily="2" charset="-122"/>
                                </a:rPr>
                              </m:ctrlPr>
                            </m:sSubPr>
                            <m:e>
                              <m:r>
                                <a:rPr lang="en-US" sz="1200" i="1" kern="100">
                                  <a:effectLst/>
                                  <a:latin typeface="Cambria Math" panose="02040503050406030204" pitchFamily="18" charset="0"/>
                                  <a:ea typeface="SimSun" panose="02010600030101010101" pitchFamily="2" charset="-122"/>
                                </a:rPr>
                                <m:t>𝑆𝑐𝑜𝑟𝑒</m:t>
                              </m:r>
                            </m:e>
                            <m:sub>
                              <m:r>
                                <a:rPr lang="en-US" sz="1200" i="1" kern="100">
                                  <a:effectLst/>
                                  <a:latin typeface="Cambria Math" panose="02040503050406030204" pitchFamily="18" charset="0"/>
                                  <a:ea typeface="SimSun" panose="02010600030101010101" pitchFamily="2" charset="-122"/>
                                </a:rPr>
                                <m:t>𝑤𝑒𝑖𝑔h𝑡𝑒𝑑</m:t>
                              </m:r>
                              <m:r>
                                <a:rPr lang="en-US" sz="1200" i="1" kern="100">
                                  <a:effectLst/>
                                  <a:latin typeface="Cambria Math" panose="02040503050406030204" pitchFamily="18" charset="0"/>
                                  <a:ea typeface="SimSun" panose="02010600030101010101" pitchFamily="2" charset="-122"/>
                                </a:rPr>
                                <m:t>,</m:t>
                              </m:r>
                              <m:r>
                                <a:rPr lang="en-US" sz="1200" i="1" kern="100">
                                  <a:effectLst/>
                                  <a:latin typeface="Cambria Math" panose="02040503050406030204" pitchFamily="18" charset="0"/>
                                  <a:ea typeface="SimSun" panose="02010600030101010101" pitchFamily="2" charset="-122"/>
                                </a:rPr>
                                <m:t>𝑐</m:t>
                              </m:r>
                            </m:sub>
                          </m:sSub>
                          <m:r>
                            <a:rPr lang="en-US" sz="1200" i="1" kern="100">
                              <a:effectLst/>
                              <a:latin typeface="Cambria Math" panose="02040503050406030204" pitchFamily="18" charset="0"/>
                              <a:ea typeface="SimSun" panose="02010600030101010101" pitchFamily="2" charset="-122"/>
                            </a:rPr>
                            <m:t>=</m:t>
                          </m:r>
                          <m:nary>
                            <m:naryPr>
                              <m:chr m:val="∑"/>
                              <m:limLoc m:val="undOvr"/>
                              <m:ctrlPr>
                                <a:rPr lang="en-US" sz="1200" i="1" kern="100">
                                  <a:effectLst/>
                                  <a:latin typeface="Cambria Math" panose="02040503050406030204" pitchFamily="18" charset="0"/>
                                  <a:ea typeface="SimSun" panose="02010600030101010101" pitchFamily="2" charset="-122"/>
                                </a:rPr>
                              </m:ctrlPr>
                            </m:naryPr>
                            <m:sub>
                              <m:r>
                                <a:rPr lang="en-US" sz="1200" i="1" kern="100">
                                  <a:effectLst/>
                                  <a:latin typeface="Cambria Math" panose="02040503050406030204" pitchFamily="18" charset="0"/>
                                  <a:ea typeface="SimSun" panose="02010600030101010101" pitchFamily="2" charset="-122"/>
                                </a:rPr>
                                <m:t>𝑝</m:t>
                              </m:r>
                              <m:r>
                                <a:rPr lang="en-US" sz="1200" i="1" kern="100">
                                  <a:effectLst/>
                                  <a:latin typeface="Cambria Math" panose="02040503050406030204" pitchFamily="18" charset="0"/>
                                  <a:ea typeface="SimSun" panose="02010600030101010101" pitchFamily="2" charset="-122"/>
                                </a:rPr>
                                <m:t>=0</m:t>
                              </m:r>
                            </m:sub>
                            <m:sup>
                              <m:r>
                                <a:rPr lang="en-US" sz="1200" i="1" kern="100">
                                  <a:effectLst/>
                                  <a:latin typeface="Cambria Math" panose="02040503050406030204" pitchFamily="18" charset="0"/>
                                  <a:ea typeface="SimSun" panose="02010600030101010101" pitchFamily="2" charset="-122"/>
                                </a:rPr>
                                <m:t>11</m:t>
                              </m:r>
                            </m:sup>
                            <m:e>
                              <m:sSub>
                                <m:sSubPr>
                                  <m:ctrlPr>
                                    <a:rPr lang="en-US" sz="1200" i="1" kern="100">
                                      <a:effectLst/>
                                      <a:latin typeface="Cambria Math" panose="02040503050406030204" pitchFamily="18" charset="0"/>
                                      <a:ea typeface="SimSun" panose="02010600030101010101" pitchFamily="2" charset="-122"/>
                                    </a:rPr>
                                  </m:ctrlPr>
                                </m:sSubPr>
                                <m:e>
                                  <m:r>
                                    <a:rPr lang="en-US" sz="1200" i="1" kern="100">
                                      <a:effectLst/>
                                      <a:latin typeface="Cambria Math" panose="02040503050406030204" pitchFamily="18" charset="0"/>
                                      <a:ea typeface="SimSun" panose="02010600030101010101" pitchFamily="2" charset="-122"/>
                                    </a:rPr>
                                    <m:t>𝑊</m:t>
                                  </m:r>
                                </m:e>
                                <m:sub>
                                  <m:r>
                                    <a:rPr lang="en-US" sz="1200" i="1" kern="100">
                                      <a:effectLst/>
                                      <a:latin typeface="Cambria Math" panose="02040503050406030204" pitchFamily="18" charset="0"/>
                                      <a:ea typeface="SimSun" panose="02010600030101010101" pitchFamily="2" charset="-122"/>
                                    </a:rPr>
                                    <m:t>𝑐</m:t>
                                  </m:r>
                                </m:sub>
                              </m:sSub>
                              <m:d>
                                <m:dPr>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𝑝</m:t>
                                  </m:r>
                                </m:e>
                              </m:d>
                              <m:r>
                                <a:rPr lang="en-US" sz="1200" i="1" kern="100">
                                  <a:effectLst/>
                                  <a:latin typeface="Cambria Math" panose="02040503050406030204" pitchFamily="18" charset="0"/>
                                  <a:ea typeface="SimSun" panose="02010600030101010101" pitchFamily="2" charset="-122"/>
                                </a:rPr>
                                <m:t>∙</m:t>
                              </m:r>
                              <m:r>
                                <a:rPr lang="en-US" sz="1200" i="1" kern="100">
                                  <a:effectLst/>
                                  <a:latin typeface="Cambria Math" panose="02040503050406030204" pitchFamily="18" charset="0"/>
                                  <a:ea typeface="SimSun" panose="02010600030101010101" pitchFamily="2" charset="-122"/>
                                </a:rPr>
                                <m:t>𝑃𝐶𝑃</m:t>
                              </m:r>
                              <m:d>
                                <m:dPr>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𝑝</m:t>
                                  </m:r>
                                </m:e>
                              </m:d>
                            </m:e>
                          </m:nary>
                          <m:r>
                            <a:rPr lang="en-US" sz="1200" i="1" kern="100">
                              <a:effectLst/>
                              <a:latin typeface="Cambria Math" panose="02040503050406030204" pitchFamily="18" charset="0"/>
                              <a:ea typeface="SimSun" panose="02010600030101010101" pitchFamily="2" charset="-122"/>
                            </a:rPr>
                            <m:t>#</m:t>
                          </m:r>
                          <m:d>
                            <m:dPr>
                              <m:ctrlPr>
                                <a:rPr lang="en-US" sz="1200" i="1" kern="100">
                                  <a:effectLst/>
                                  <a:latin typeface="Cambria Math" panose="02040503050406030204" pitchFamily="18" charset="0"/>
                                  <a:ea typeface="SimSun" panose="02010600030101010101" pitchFamily="2" charset="-122"/>
                                </a:rPr>
                              </m:ctrlPr>
                            </m:dPr>
                            <m:e>
                              <m:r>
                                <a:rPr lang="en-US" sz="1200" i="1" kern="100">
                                  <a:effectLst/>
                                  <a:latin typeface="Cambria Math" panose="02040503050406030204" pitchFamily="18" charset="0"/>
                                  <a:ea typeface="SimSun" panose="02010600030101010101" pitchFamily="2" charset="-122"/>
                                </a:rPr>
                                <m:t>3−11</m:t>
                              </m:r>
                            </m:e>
                          </m:d>
                        </m:e>
                      </m:eqArr>
                    </m:oMath>
                  </m:oMathPara>
                </a14:m>
                <a:endParaRPr lang="en-US" sz="1800" kern="100" dirty="0">
                  <a:effectLst/>
                  <a:latin typeface="Times New Roman" panose="02020603050405020304" pitchFamily="18" charset="0"/>
                  <a:ea typeface="SimSun" panose="02010600030101010101" pitchFamily="2" charset="-122"/>
                </a:endParaRPr>
              </a:p>
            </p:txBody>
          </p:sp>
        </mc:Choice>
        <mc:Fallback>
          <p:sp>
            <p:nvSpPr>
              <p:cNvPr id="4" name="TextBox 3">
                <a:extLst>
                  <a:ext uri="{FF2B5EF4-FFF2-40B4-BE49-F238E27FC236}">
                    <a16:creationId xmlns:a16="http://schemas.microsoft.com/office/drawing/2014/main" id="{453336F4-4755-EBF0-790E-DE42DFA9B20B}"/>
                  </a:ext>
                </a:extLst>
              </p:cNvPr>
              <p:cNvSpPr txBox="1">
                <a:spLocks noRot="1" noChangeAspect="1" noMove="1" noResize="1" noEditPoints="1" noAdjustHandles="1" noChangeArrowheads="1" noChangeShapeType="1" noTextEdit="1"/>
              </p:cNvSpPr>
              <p:nvPr/>
            </p:nvSpPr>
            <p:spPr>
              <a:xfrm>
                <a:off x="299410" y="909223"/>
                <a:ext cx="11593179" cy="5695918"/>
              </a:xfrm>
              <a:prstGeom prst="rect">
                <a:avLst/>
              </a:prstGeom>
              <a:blipFill>
                <a:blip r:embed="rId2"/>
                <a:stretch>
                  <a:fillRect l="-421" t="-1176" r="-473"/>
                </a:stretch>
              </a:blipFill>
            </p:spPr>
            <p:txBody>
              <a:bodyPr/>
              <a:lstStyle/>
              <a:p>
                <a:r>
                  <a:rPr lang="en-US">
                    <a:noFill/>
                  </a:rPr>
                  <a:t> </a:t>
                </a:r>
              </a:p>
            </p:txBody>
          </p:sp>
        </mc:Fallback>
      </mc:AlternateContent>
    </p:spTree>
    <p:extLst>
      <p:ext uri="{BB962C8B-B14F-4D97-AF65-F5344CB8AC3E}">
        <p14:creationId xmlns:p14="http://schemas.microsoft.com/office/powerpoint/2010/main" val="3995701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64339"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PCP</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2" name="TextBox 1">
            <a:extLst>
              <a:ext uri="{FF2B5EF4-FFF2-40B4-BE49-F238E27FC236}">
                <a16:creationId xmlns:a16="http://schemas.microsoft.com/office/drawing/2014/main" id="{A99DF0D4-3134-D05E-40D3-3479AB6D7CF8}"/>
              </a:ext>
            </a:extLst>
          </p:cNvPr>
          <p:cNvSpPr txBox="1"/>
          <p:nvPr/>
        </p:nvSpPr>
        <p:spPr>
          <a:xfrm>
            <a:off x="633077" y="1149682"/>
            <a:ext cx="4324817" cy="369332"/>
          </a:xfrm>
          <a:prstGeom prst="rect">
            <a:avLst/>
          </a:prstGeom>
          <a:noFill/>
        </p:spPr>
        <p:txBody>
          <a:bodyPr wrap="square" rtlCol="0">
            <a:spAutoFit/>
          </a:bodyPr>
          <a:lstStyle/>
          <a:p>
            <a:r>
              <a:rPr lang="zh-CN" altLang="en-US" dirty="0"/>
              <a:t>实验结果</a:t>
            </a:r>
            <a:endParaRPr lang="en-US" dirty="0"/>
          </a:p>
        </p:txBody>
      </p:sp>
      <p:pic>
        <p:nvPicPr>
          <p:cNvPr id="5" name="Picture 4">
            <a:extLst>
              <a:ext uri="{FF2B5EF4-FFF2-40B4-BE49-F238E27FC236}">
                <a16:creationId xmlns:a16="http://schemas.microsoft.com/office/drawing/2014/main" id="{EB15E4F8-BA3C-E8D5-DA66-DA8FB7612049}"/>
              </a:ext>
            </a:extLst>
          </p:cNvPr>
          <p:cNvPicPr>
            <a:picLocks noChangeAspect="1"/>
          </p:cNvPicPr>
          <p:nvPr/>
        </p:nvPicPr>
        <p:blipFill>
          <a:blip r:embed="rId2"/>
          <a:stretch>
            <a:fillRect/>
          </a:stretch>
        </p:blipFill>
        <p:spPr>
          <a:xfrm>
            <a:off x="3058013" y="1066152"/>
            <a:ext cx="5884347" cy="5089872"/>
          </a:xfrm>
          <a:prstGeom prst="rect">
            <a:avLst/>
          </a:prstGeom>
        </p:spPr>
      </p:pic>
    </p:spTree>
    <p:extLst>
      <p:ext uri="{BB962C8B-B14F-4D97-AF65-F5344CB8AC3E}">
        <p14:creationId xmlns:p14="http://schemas.microsoft.com/office/powerpoint/2010/main" val="254048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959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CQT</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8" name="TextBox 7">
            <a:extLst>
              <a:ext uri="{FF2B5EF4-FFF2-40B4-BE49-F238E27FC236}">
                <a16:creationId xmlns:a16="http://schemas.microsoft.com/office/drawing/2014/main" id="{EDB3D763-A013-E07D-9586-7F34BF55B1AE}"/>
              </a:ext>
            </a:extLst>
          </p:cNvPr>
          <p:cNvSpPr txBox="1"/>
          <p:nvPr/>
        </p:nvSpPr>
        <p:spPr>
          <a:xfrm>
            <a:off x="1081052" y="1249527"/>
            <a:ext cx="6371438" cy="1477328"/>
          </a:xfrm>
          <a:prstGeom prst="rect">
            <a:avLst/>
          </a:prstGeom>
          <a:noFill/>
        </p:spPr>
        <p:txBody>
          <a:bodyPr wrap="square">
            <a:spAutoFit/>
          </a:bodyPr>
          <a:lstStyle/>
          <a:p>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未经改进的</a:t>
            </a:r>
            <a:r>
              <a:rPr lang="en-US" sz="1800" kern="100" dirty="0">
                <a:effectLst/>
                <a:latin typeface="Times New Roman" panose="02020603050405020304" pitchFamily="18" charset="0"/>
                <a:ea typeface="SimSun" panose="02010600030101010101" pitchFamily="2" charset="-122"/>
              </a:rPr>
              <a:t>PCP</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算法存在着一个致命的缺陷：由于使用</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对信号进行频域的处理，而</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对频域数据采用线性标度，这种特性与人耳的听觉特性极度不符合。通常情况下，人耳在低频区域对频率的灵敏度更高。这一点在各种律法的定义中也能得到很好的体现：</a:t>
            </a:r>
            <a:endParaRPr lang="en-US" dirty="0"/>
          </a:p>
        </p:txBody>
      </p:sp>
      <p:pic>
        <p:nvPicPr>
          <p:cNvPr id="9" name="Picture 8" descr="Musical Analysis and Synthesis in Matlab">
            <a:extLst>
              <a:ext uri="{FF2B5EF4-FFF2-40B4-BE49-F238E27FC236}">
                <a16:creationId xmlns:a16="http://schemas.microsoft.com/office/drawing/2014/main" id="{7C3161E0-0F47-B170-4D00-8217CA9CC6E6}"/>
              </a:ext>
            </a:extLst>
          </p:cNvPr>
          <p:cNvPicPr>
            <a:picLocks noChangeAspect="1"/>
          </p:cNvPicPr>
          <p:nvPr/>
        </p:nvPicPr>
        <p:blipFill rotWithShape="1">
          <a:blip r:embed="rId2">
            <a:extLst>
              <a:ext uri="{28A0092B-C50C-407E-A947-70E740481C1C}">
                <a14:useLocalDpi xmlns:a14="http://schemas.microsoft.com/office/drawing/2010/main" val="0"/>
              </a:ext>
            </a:extLst>
          </a:blip>
          <a:srcRect b="19281"/>
          <a:stretch/>
        </p:blipFill>
        <p:spPr bwMode="auto">
          <a:xfrm>
            <a:off x="1805677" y="3239238"/>
            <a:ext cx="8389020" cy="29966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6932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959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CQT</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3" name="TextBox 2">
            <a:extLst>
              <a:ext uri="{FF2B5EF4-FFF2-40B4-BE49-F238E27FC236}">
                <a16:creationId xmlns:a16="http://schemas.microsoft.com/office/drawing/2014/main" id="{3AF25E7A-AEA1-7311-45D1-4D2F63CBDD4B}"/>
              </a:ext>
            </a:extLst>
          </p:cNvPr>
          <p:cNvSpPr txBox="1"/>
          <p:nvPr/>
        </p:nvSpPr>
        <p:spPr>
          <a:xfrm>
            <a:off x="1081052" y="1140470"/>
            <a:ext cx="10478316" cy="923330"/>
          </a:xfrm>
          <a:prstGeom prst="rect">
            <a:avLst/>
          </a:prstGeom>
          <a:noFill/>
        </p:spPr>
        <p:txBody>
          <a:bodyPr wrap="square">
            <a:spAutoFit/>
          </a:bodyPr>
          <a:lstStyle/>
          <a:p>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以标准</a:t>
            </a:r>
            <a:r>
              <a:rPr lang="en-US" sz="1800" kern="100" dirty="0">
                <a:effectLst/>
                <a:latin typeface="Times New Roman" panose="02020603050405020304" pitchFamily="18" charset="0"/>
                <a:ea typeface="SimSun" panose="02010600030101010101" pitchFamily="2" charset="-122"/>
              </a:rPr>
              <a:t>A</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kern="100" dirty="0">
                <a:effectLst/>
                <a:latin typeface="Times New Roman" panose="02020603050405020304" pitchFamily="18" charset="0"/>
                <a:ea typeface="SimSun" panose="02010600030101010101" pitchFamily="2" charset="-122"/>
              </a:rPr>
              <a:t>440Hz</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）的频率举例，标准</a:t>
            </a:r>
            <a:r>
              <a:rPr lang="en-US" sz="1800" kern="100" dirty="0">
                <a:effectLst/>
                <a:latin typeface="Times New Roman" panose="02020603050405020304" pitchFamily="18" charset="0"/>
                <a:ea typeface="SimSun" panose="02010600030101010101" pitchFamily="2" charset="-122"/>
              </a:rPr>
              <a:t>A</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的下半音（</a:t>
            </a:r>
            <a:r>
              <a:rPr lang="en-US" sz="1800" kern="100" dirty="0">
                <a:effectLst/>
                <a:latin typeface="Times New Roman" panose="02020603050405020304" pitchFamily="18" charset="0"/>
                <a:ea typeface="SimSun" panose="02010600030101010101" pitchFamily="2" charset="-122"/>
              </a:rPr>
              <a:t>#G</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）的频率为</a:t>
            </a:r>
            <a:r>
              <a:rPr lang="en-US" sz="1800" kern="100" dirty="0">
                <a:effectLst/>
                <a:latin typeface="Times New Roman" panose="02020603050405020304" pitchFamily="18" charset="0"/>
                <a:ea typeface="SimSun" panose="02010600030101010101" pitchFamily="2" charset="-122"/>
              </a:rPr>
              <a:t>415.30Hz</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，上半音（</a:t>
            </a:r>
            <a:r>
              <a:rPr lang="en-US" sz="1800" kern="100" dirty="0">
                <a:effectLst/>
                <a:latin typeface="Times New Roman" panose="02020603050405020304" pitchFamily="18" charset="0"/>
                <a:ea typeface="SimSun" panose="02010600030101010101" pitchFamily="2" charset="-122"/>
              </a:rPr>
              <a:t>#A</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）为</a:t>
            </a:r>
            <a:r>
              <a:rPr lang="en-US" sz="1800" kern="100" dirty="0">
                <a:effectLst/>
                <a:latin typeface="Times New Roman" panose="02020603050405020304" pitchFamily="18" charset="0"/>
                <a:ea typeface="SimSun" panose="02010600030101010101" pitchFamily="2" charset="-122"/>
              </a:rPr>
              <a:t>466.16Hz</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，在采样频率为</a:t>
            </a:r>
            <a:r>
              <a:rPr lang="en-US" sz="1800" kern="100" dirty="0">
                <a:effectLst/>
                <a:latin typeface="Times New Roman" panose="02020603050405020304" pitchFamily="18" charset="0"/>
                <a:ea typeface="SimSun" panose="02010600030101010101" pitchFamily="2" charset="-122"/>
              </a:rPr>
              <a:t>44100Hz</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kern="100" dirty="0">
                <a:effectLst/>
                <a:latin typeface="Times New Roman" panose="02020603050405020304" pitchFamily="18" charset="0"/>
                <a:ea typeface="SimSun" panose="02010600030101010101" pitchFamily="2" charset="-122"/>
              </a:rPr>
              <a:t>FFT</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大小为</a:t>
            </a:r>
            <a:r>
              <a:rPr lang="en-US" sz="1800" kern="100" dirty="0">
                <a:effectLst/>
                <a:latin typeface="Times New Roman" panose="02020603050405020304" pitchFamily="18" charset="0"/>
                <a:ea typeface="SimSun" panose="02010600030101010101" pitchFamily="2" charset="-122"/>
              </a:rPr>
              <a:t>1024</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的情况下，</a:t>
            </a:r>
            <a:r>
              <a:rPr lang="en-US" sz="1800" kern="100" dirty="0">
                <a:effectLst/>
                <a:latin typeface="Times New Roman" panose="02020603050405020304" pitchFamily="18" charset="0"/>
                <a:ea typeface="SimSun" panose="02010600030101010101" pitchFamily="2" charset="-122"/>
              </a:rPr>
              <a:t>440Hz</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周围的频率点位为</a:t>
            </a:r>
            <a:r>
              <a:rPr lang="en-US" sz="1800" kern="100" dirty="0">
                <a:effectLst/>
                <a:latin typeface="Times New Roman" panose="02020603050405020304" pitchFamily="18" charset="0"/>
                <a:ea typeface="SimSun" panose="02010600030101010101" pitchFamily="2" charset="-122"/>
              </a:rPr>
              <a:t>387.60Hz</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（第</a:t>
            </a:r>
            <a:r>
              <a:rPr lang="en-US" sz="1800" kern="100" dirty="0">
                <a:effectLst/>
                <a:latin typeface="Times New Roman" panose="02020603050405020304" pitchFamily="18" charset="0"/>
                <a:ea typeface="SimSun" panose="02010600030101010101" pitchFamily="2" charset="-122"/>
              </a:rPr>
              <a:t>9</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点位）、</a:t>
            </a:r>
            <a:r>
              <a:rPr lang="en-US" sz="1800" kern="100" dirty="0">
                <a:effectLst/>
                <a:latin typeface="Times New Roman" panose="02020603050405020304" pitchFamily="18" charset="0"/>
                <a:ea typeface="SimSun" panose="02010600030101010101" pitchFamily="2" charset="-122"/>
              </a:rPr>
              <a:t>430.66Hz</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（第</a:t>
            </a:r>
            <a:r>
              <a:rPr lang="en-US" sz="1800" kern="100" dirty="0">
                <a:effectLst/>
                <a:latin typeface="Times New Roman" panose="02020603050405020304" pitchFamily="18" charset="0"/>
                <a:ea typeface="SimSun" panose="02010600030101010101" pitchFamily="2" charset="-122"/>
              </a:rPr>
              <a:t>10</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点位）、</a:t>
            </a:r>
            <a:r>
              <a:rPr lang="en-US" sz="1800" kern="100" dirty="0">
                <a:effectLst/>
                <a:latin typeface="Times New Roman" panose="02020603050405020304" pitchFamily="18" charset="0"/>
                <a:ea typeface="SimSun" panose="02010600030101010101" pitchFamily="2" charset="-122"/>
              </a:rPr>
              <a:t>473.73Hz</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（第</a:t>
            </a:r>
            <a:r>
              <a:rPr lang="en-US" sz="1800" kern="100" dirty="0">
                <a:effectLst/>
                <a:latin typeface="Times New Roman" panose="02020603050405020304" pitchFamily="18" charset="0"/>
                <a:ea typeface="SimSun" panose="02010600030101010101" pitchFamily="2" charset="-122"/>
              </a:rPr>
              <a:t>11</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点位）。</a:t>
            </a:r>
            <a:endParaRPr lang="en-US" dirty="0"/>
          </a:p>
        </p:txBody>
      </p:sp>
      <p:pic>
        <p:nvPicPr>
          <p:cNvPr id="4" name="Picture 3">
            <a:extLst>
              <a:ext uri="{FF2B5EF4-FFF2-40B4-BE49-F238E27FC236}">
                <a16:creationId xmlns:a16="http://schemas.microsoft.com/office/drawing/2014/main" id="{C66E2FEF-E8E8-8338-39CC-1435F5227BCB}"/>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3421523" y="2063800"/>
            <a:ext cx="5348954" cy="3984425"/>
          </a:xfrm>
          <a:prstGeom prst="rect">
            <a:avLst/>
          </a:prstGeom>
        </p:spPr>
      </p:pic>
      <p:sp>
        <p:nvSpPr>
          <p:cNvPr id="6" name="TextBox 5">
            <a:extLst>
              <a:ext uri="{FF2B5EF4-FFF2-40B4-BE49-F238E27FC236}">
                <a16:creationId xmlns:a16="http://schemas.microsoft.com/office/drawing/2014/main" id="{BBCAC1BC-60C3-C214-1156-4A5BA1B14ABA}"/>
              </a:ext>
            </a:extLst>
          </p:cNvPr>
          <p:cNvSpPr txBox="1"/>
          <p:nvPr/>
        </p:nvSpPr>
        <p:spPr>
          <a:xfrm>
            <a:off x="4259510" y="6178334"/>
            <a:ext cx="6371438" cy="369332"/>
          </a:xfrm>
          <a:prstGeom prst="rect">
            <a:avLst/>
          </a:prstGeom>
          <a:noFill/>
        </p:spPr>
        <p:txBody>
          <a:bodyPr wrap="square">
            <a:spAutoFit/>
          </a:bodyPr>
          <a:lstStyle/>
          <a:p>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更低一个八度的</a:t>
            </a:r>
            <a:r>
              <a:rPr lang="en-US" sz="1800" kern="100" dirty="0">
                <a:effectLst/>
                <a:latin typeface="Times New Roman" panose="02020603050405020304" pitchFamily="18" charset="0"/>
                <a:ea typeface="SimSun" panose="02010600030101010101" pitchFamily="2" charset="-122"/>
              </a:rPr>
              <a:t>C</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大三和弦的</a:t>
            </a:r>
            <a:r>
              <a:rPr lang="en-US" sz="1800" kern="100" dirty="0">
                <a:effectLst/>
                <a:latin typeface="Times New Roman" panose="02020603050405020304" pitchFamily="18" charset="0"/>
                <a:ea typeface="SimSun" panose="02010600030101010101" pitchFamily="2" charset="-122"/>
              </a:rPr>
              <a:t>PCP</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向量</a:t>
            </a:r>
            <a:endParaRPr lang="en-US" dirty="0"/>
          </a:p>
        </p:txBody>
      </p:sp>
    </p:spTree>
    <p:extLst>
      <p:ext uri="{BB962C8B-B14F-4D97-AF65-F5344CB8AC3E}">
        <p14:creationId xmlns:p14="http://schemas.microsoft.com/office/powerpoint/2010/main" val="3671520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959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CQT</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D217CFA-DF50-B3CB-9619-54ED3CD989DF}"/>
                  </a:ext>
                </a:extLst>
              </p:cNvPr>
              <p:cNvSpPr txBox="1"/>
              <p:nvPr/>
            </p:nvSpPr>
            <p:spPr>
              <a:xfrm>
                <a:off x="1409700" y="1184719"/>
                <a:ext cx="9372600" cy="1911292"/>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在</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rPr>
                  <a:t>中，由于窗口长度固定，</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rPr>
                  <a:t>结果中每个滤波器的频率差都是定值，为：</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𝑟𝑒𝑠</m:t>
                              </m:r>
                            </m:sub>
                          </m:sSub>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𝑆</m:t>
                                  </m:r>
                                </m:sub>
                              </m:sSub>
                            </m:num>
                            <m:den>
                              <m:r>
                                <a:rPr lang="en-US" sz="1800" i="1" kern="100">
                                  <a:effectLst/>
                                  <a:latin typeface="Cambria Math" panose="02040503050406030204" pitchFamily="18" charset="0"/>
                                  <a:ea typeface="SimSun" panose="02010600030101010101" pitchFamily="2" charset="-122"/>
                                </a:rPr>
                                <m:t>𝑁</m:t>
                              </m:r>
                            </m:den>
                          </m:f>
                          <m:r>
                            <a:rPr lang="en-US" sz="18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其中，</a:t>
                </a:r>
                <a14:m>
                  <m:oMath xmlns:m="http://schemas.openxmlformats.org/officeDocument/2006/math">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𝑟𝑒𝑠</m:t>
                        </m:r>
                      </m:sub>
                    </m:sSub>
                  </m:oMath>
                </a14:m>
                <a:r>
                  <a:rPr lang="zh-CN" sz="1800" kern="100" dirty="0">
                    <a:effectLst/>
                    <a:latin typeface="Times New Roman" panose="02020603050405020304" pitchFamily="18" charset="0"/>
                    <a:ea typeface="SimSun" panose="02010600030101010101" pitchFamily="2" charset="-122"/>
                  </a:rPr>
                  <a:t>是相邻滤波器之间的中心频率之差（滤波器的宽度），也就是频率的“分辨率”。</a:t>
                </a:r>
                <a14:m>
                  <m:oMath xmlns:m="http://schemas.openxmlformats.org/officeDocument/2006/math">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𝑆</m:t>
                        </m:r>
                      </m:sub>
                    </m:sSub>
                  </m:oMath>
                </a14:m>
                <a:r>
                  <a:rPr lang="zh-CN" sz="1800" kern="100" dirty="0">
                    <a:effectLst/>
                    <a:latin typeface="Times New Roman" panose="02020603050405020304" pitchFamily="18" charset="0"/>
                    <a:ea typeface="SimSun" panose="02010600030101010101" pitchFamily="2" charset="-122"/>
                  </a:rPr>
                  <a:t>为音频采样的采样率，</a:t>
                </a:r>
                <a14:m>
                  <m:oMath xmlns:m="http://schemas.openxmlformats.org/officeDocument/2006/math">
                    <m:r>
                      <a:rPr lang="en-US" sz="1800" i="1" kern="100">
                        <a:effectLst/>
                        <a:latin typeface="Cambria Math" panose="02040503050406030204" pitchFamily="18" charset="0"/>
                        <a:ea typeface="SimSun" panose="02010600030101010101" pitchFamily="2" charset="-122"/>
                      </a:rPr>
                      <m:t>𝑁</m:t>
                    </m:r>
                  </m:oMath>
                </a14:m>
                <a:r>
                  <a:rPr lang="zh-CN" sz="1800" kern="100" dirty="0">
                    <a:effectLst/>
                    <a:latin typeface="Times New Roman" panose="02020603050405020304" pitchFamily="18" charset="0"/>
                    <a:ea typeface="SimSun" panose="02010600030101010101" pitchFamily="2" charset="-122"/>
                  </a:rPr>
                  <a:t>为窗口大小，或者说</a:t>
                </a:r>
                <a:r>
                  <a:rPr lang="en-US" sz="1800" kern="100" dirty="0">
                    <a:effectLst/>
                    <a:latin typeface="Times New Roman" panose="02020603050405020304" pitchFamily="18" charset="0"/>
                    <a:ea typeface="SimSun" panose="02010600030101010101" pitchFamily="2" charset="-122"/>
                  </a:rPr>
                  <a:t>FFT</a:t>
                </a:r>
                <a:r>
                  <a:rPr lang="zh-CN" sz="1800" kern="100" dirty="0">
                    <a:effectLst/>
                    <a:latin typeface="Times New Roman" panose="02020603050405020304" pitchFamily="18" charset="0"/>
                    <a:ea typeface="SimSun" panose="02010600030101010101" pitchFamily="2" charset="-122"/>
                  </a:rPr>
                  <a:t>大小。</a:t>
                </a:r>
                <a:endParaRPr lang="en-US" sz="1800" kern="100" dirty="0">
                  <a:effectLst/>
                  <a:latin typeface="Times New Roman" panose="02020603050405020304" pitchFamily="18" charset="0"/>
                  <a:ea typeface="SimSun" panose="02010600030101010101" pitchFamily="2" charset="-122"/>
                </a:endParaRPr>
              </a:p>
            </p:txBody>
          </p:sp>
        </mc:Choice>
        <mc:Fallback>
          <p:sp>
            <p:nvSpPr>
              <p:cNvPr id="5" name="TextBox 4">
                <a:extLst>
                  <a:ext uri="{FF2B5EF4-FFF2-40B4-BE49-F238E27FC236}">
                    <a16:creationId xmlns:a16="http://schemas.microsoft.com/office/drawing/2014/main" id="{0D217CFA-DF50-B3CB-9619-54ED3CD989DF}"/>
                  </a:ext>
                </a:extLst>
              </p:cNvPr>
              <p:cNvSpPr txBox="1">
                <a:spLocks noRot="1" noChangeAspect="1" noMove="1" noResize="1" noEditPoints="1" noAdjustHandles="1" noChangeArrowheads="1" noChangeShapeType="1" noTextEdit="1"/>
              </p:cNvSpPr>
              <p:nvPr/>
            </p:nvSpPr>
            <p:spPr>
              <a:xfrm>
                <a:off x="1409700" y="1184719"/>
                <a:ext cx="9372600" cy="1911292"/>
              </a:xfrm>
              <a:prstGeom prst="rect">
                <a:avLst/>
              </a:prstGeom>
              <a:blipFill>
                <a:blip r:embed="rId2"/>
                <a:stretch>
                  <a:fillRect l="-520" t="-3503" r="-520" b="-4140"/>
                </a:stretch>
              </a:blipFill>
            </p:spPr>
            <p:txBody>
              <a:bodyPr/>
              <a:lstStyle/>
              <a:p>
                <a:r>
                  <a:rPr lang="en-US">
                    <a:noFill/>
                  </a:rPr>
                  <a:t> </a:t>
                </a:r>
              </a:p>
            </p:txBody>
          </p:sp>
        </mc:Fallback>
      </mc:AlternateContent>
    </p:spTree>
    <p:extLst>
      <p:ext uri="{BB962C8B-B14F-4D97-AF65-F5344CB8AC3E}">
        <p14:creationId xmlns:p14="http://schemas.microsoft.com/office/powerpoint/2010/main" val="3836931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959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CQT</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3" name="TextBox 2">
            <a:extLst>
              <a:ext uri="{FF2B5EF4-FFF2-40B4-BE49-F238E27FC236}">
                <a16:creationId xmlns:a16="http://schemas.microsoft.com/office/drawing/2014/main" id="{297F2E01-4233-228E-A712-D2D09B8D6D87}"/>
              </a:ext>
            </a:extLst>
          </p:cNvPr>
          <p:cNvSpPr txBox="1"/>
          <p:nvPr/>
        </p:nvSpPr>
        <p:spPr>
          <a:xfrm>
            <a:off x="328794" y="1468424"/>
            <a:ext cx="11534411" cy="4196020"/>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再考虑到在十二平均律中乐音的频率的排列方式：</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在低音区域，两个半音的频率相差非常小，如</a:t>
            </a:r>
            <a:r>
              <a:rPr lang="en-US" sz="1800" kern="100" dirty="0">
                <a:effectLst/>
                <a:latin typeface="Times New Roman" panose="02020603050405020304" pitchFamily="18" charset="0"/>
                <a:ea typeface="SimSun" panose="02010600030101010101" pitchFamily="2" charset="-122"/>
              </a:rPr>
              <a:t>A1=55.0Hz</a:t>
            </a:r>
            <a:r>
              <a:rPr lang="zh-CN" sz="1800" kern="100" dirty="0">
                <a:effectLst/>
                <a:latin typeface="Times New Roman" panose="02020603050405020304" pitchFamily="18" charset="0"/>
                <a:ea typeface="SimSun" panose="02010600030101010101" pitchFamily="2" charset="-122"/>
              </a:rPr>
              <a:t>，</a:t>
            </a:r>
            <a:r>
              <a:rPr lang="en-US" sz="1800" kern="100" dirty="0">
                <a:effectLst/>
                <a:latin typeface="Times New Roman" panose="02020603050405020304" pitchFamily="18" charset="0"/>
                <a:ea typeface="SimSun" panose="02010600030101010101" pitchFamily="2" charset="-122"/>
              </a:rPr>
              <a:t>#A1=58.27Hz</a:t>
            </a:r>
            <a:r>
              <a:rPr lang="zh-CN" sz="1800" kern="100" dirty="0">
                <a:effectLst/>
                <a:latin typeface="Times New Roman" panose="02020603050405020304" pitchFamily="18" charset="0"/>
                <a:ea typeface="SimSun" panose="02010600030101010101" pitchFamily="2" charset="-122"/>
              </a:rPr>
              <a:t>。</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而在高音区域，两个半音之间的频率相差相对较大，如</a:t>
            </a:r>
            <a:r>
              <a:rPr lang="en-US" sz="1800" kern="100" dirty="0">
                <a:effectLst/>
                <a:latin typeface="Times New Roman" panose="02020603050405020304" pitchFamily="18" charset="0"/>
                <a:ea typeface="SimSun" panose="02010600030101010101" pitchFamily="2" charset="-122"/>
              </a:rPr>
              <a:t>A6=1670.0Hz</a:t>
            </a:r>
            <a:r>
              <a:rPr lang="zh-CN" sz="1800" kern="100" dirty="0">
                <a:effectLst/>
                <a:latin typeface="Times New Roman" panose="02020603050405020304" pitchFamily="18" charset="0"/>
                <a:ea typeface="SimSun" panose="02010600030101010101" pitchFamily="2" charset="-122"/>
              </a:rPr>
              <a:t>，</a:t>
            </a:r>
            <a:r>
              <a:rPr lang="en-US" sz="1800" kern="100" dirty="0">
                <a:effectLst/>
                <a:latin typeface="Times New Roman" panose="02020603050405020304" pitchFamily="18" charset="0"/>
                <a:ea typeface="SimSun" panose="02010600030101010101" pitchFamily="2" charset="-122"/>
              </a:rPr>
              <a:t>#A6=1864.66Hz</a:t>
            </a:r>
            <a:r>
              <a:rPr lang="zh-CN" sz="1800" kern="100" dirty="0">
                <a:effectLst/>
                <a:latin typeface="Times New Roman" panose="02020603050405020304" pitchFamily="18" charset="0"/>
                <a:ea typeface="SimSun" panose="02010600030101010101" pitchFamily="2" charset="-122"/>
              </a:rPr>
              <a:t>。</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在传统的</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rPr>
              <a:t>中，由于窗口长度固定，无论在低频区域还是在高频区域，频率分辨率都是一致的。这就导致了频域谱在低频的分辨率严重不足，而在高频区的分辨率过高，导致音高识别产生误差。若要提高在低频区域的分辨率，就要提高</a:t>
            </a:r>
            <a:r>
              <a:rPr lang="en-US" sz="1800" kern="100" dirty="0">
                <a:effectLst/>
                <a:latin typeface="Times New Roman" panose="02020603050405020304" pitchFamily="18" charset="0"/>
                <a:ea typeface="SimSun" panose="02010600030101010101" pitchFamily="2" charset="-122"/>
              </a:rPr>
              <a:t>FFT</a:t>
            </a:r>
            <a:r>
              <a:rPr lang="zh-CN" sz="1800" kern="100" dirty="0">
                <a:effectLst/>
                <a:latin typeface="Times New Roman" panose="02020603050405020304" pitchFamily="18" charset="0"/>
                <a:ea typeface="SimSun" panose="02010600030101010101" pitchFamily="2" charset="-122"/>
              </a:rPr>
              <a:t>的窗口大小。但是仅仅提高窗口大小，会导致频域谱在时间轴上的分辨率的降低（每个</a:t>
            </a:r>
            <a:r>
              <a:rPr lang="en-US" sz="1800" kern="100" dirty="0">
                <a:effectLst/>
                <a:latin typeface="Times New Roman" panose="02020603050405020304" pitchFamily="18" charset="0"/>
                <a:ea typeface="SimSun" panose="02010600030101010101" pitchFamily="2" charset="-122"/>
              </a:rPr>
              <a:t>FFT</a:t>
            </a:r>
            <a:r>
              <a:rPr lang="zh-CN" sz="1800" kern="100" dirty="0">
                <a:effectLst/>
                <a:latin typeface="Times New Roman" panose="02020603050405020304" pitchFamily="18" charset="0"/>
                <a:ea typeface="SimSun" panose="02010600030101010101" pitchFamily="2" charset="-122"/>
              </a:rPr>
              <a:t>帧的长度增加了）。在后续的数据分析过程中，显然会降低数据的准确性。</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再考虑到十二平均律中各个音符的频率特征：相邻音符的比值是一个固定值，也就是说，音高与频率的关系可以被抽象的理解为一个指数函数，在音域较高时，相邻两个音之间的频率只差较大，而在低音域，相邻两个音之间的频率相差较小。</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根据律法的特点，可以考虑设计一个新的频域转换函数，令相邻两个滤波器之间的中心频率之差随着频率的提高动态变化。这样既能在低频区域获得较高的分辨率，也能在高频区域适当减小分辨率，减小在进行频率与音高之间进行转化时的误差。</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这种算法就是下文将要提到的</a:t>
            </a: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a:t>
            </a:r>
            <a:r>
              <a:rPr lang="en-US" sz="1800" kern="100" dirty="0">
                <a:effectLst/>
                <a:latin typeface="Times New Roman" panose="02020603050405020304" pitchFamily="18" charset="0"/>
                <a:ea typeface="SimSun" panose="02010600030101010101" pitchFamily="2" charset="-122"/>
              </a:rPr>
              <a:t>Constant Q Transform</a:t>
            </a:r>
            <a:r>
              <a:rPr lang="zh-CN" sz="1800" kern="100" dirty="0">
                <a:effectLst/>
                <a:latin typeface="Times New Roman" panose="02020603050405020304" pitchFamily="18" charset="0"/>
                <a:ea typeface="SimSun" panose="02010600030101010101" pitchFamily="2" charset="-122"/>
              </a:rPr>
              <a:t>，常量</a:t>
            </a:r>
            <a:r>
              <a:rPr lang="en-US" sz="1800" kern="100" dirty="0">
                <a:effectLst/>
                <a:latin typeface="Times New Roman" panose="02020603050405020304" pitchFamily="18" charset="0"/>
                <a:ea typeface="SimSun" panose="02010600030101010101" pitchFamily="2" charset="-122"/>
              </a:rPr>
              <a:t>Q</a:t>
            </a:r>
            <a:r>
              <a:rPr lang="zh-CN" sz="1800" kern="100" dirty="0">
                <a:effectLst/>
                <a:latin typeface="Times New Roman" panose="02020603050405020304" pitchFamily="18" charset="0"/>
                <a:ea typeface="SimSun" panose="02010600030101010101" pitchFamily="2" charset="-122"/>
              </a:rPr>
              <a:t>宽带变换）。</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算法是</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rPr>
              <a:t>的一个改进形式，相比于</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rPr>
              <a:t>的线性标度，它使用对数标度对音频进行频域转换，这使得它更加适合于音乐信号的分析与处理。</a:t>
            </a:r>
            <a:r>
              <a:rPr lang="en-US" sz="1800" kern="100" baseline="30000" dirty="0">
                <a:effectLst/>
                <a:latin typeface="Times New Roman" panose="02020603050405020304" pitchFamily="18" charset="0"/>
                <a:ea typeface="SimSun" panose="02010600030101010101" pitchFamily="2" charset="-122"/>
              </a:rPr>
              <a:t> [11]</a:t>
            </a:r>
            <a:endParaRPr lang="en-US" sz="18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476850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959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CQT</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pic>
        <p:nvPicPr>
          <p:cNvPr id="2" name="Picture 1">
            <a:extLst>
              <a:ext uri="{FF2B5EF4-FFF2-40B4-BE49-F238E27FC236}">
                <a16:creationId xmlns:a16="http://schemas.microsoft.com/office/drawing/2014/main" id="{9F93B8DF-F6E6-9018-A2DF-D344C5F1F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293" y="794619"/>
            <a:ext cx="7245413" cy="5516754"/>
          </a:xfrm>
          <a:prstGeom prst="rect">
            <a:avLst/>
          </a:prstGeom>
        </p:spPr>
      </p:pic>
      <p:sp>
        <p:nvSpPr>
          <p:cNvPr id="5" name="TextBox 4">
            <a:extLst>
              <a:ext uri="{FF2B5EF4-FFF2-40B4-BE49-F238E27FC236}">
                <a16:creationId xmlns:a16="http://schemas.microsoft.com/office/drawing/2014/main" id="{5971E5BC-7BF5-8645-7B5E-BD5A2B9F0A86}"/>
              </a:ext>
            </a:extLst>
          </p:cNvPr>
          <p:cNvSpPr txBox="1"/>
          <p:nvPr/>
        </p:nvSpPr>
        <p:spPr>
          <a:xfrm>
            <a:off x="3051494" y="6368848"/>
            <a:ext cx="6371438" cy="348813"/>
          </a:xfrm>
          <a:prstGeom prst="rect">
            <a:avLst/>
          </a:prstGeom>
          <a:noFill/>
        </p:spPr>
        <p:txBody>
          <a:bodyPr wrap="square">
            <a:spAutoFit/>
          </a:bodyPr>
          <a:lstStyle/>
          <a:p>
            <a:pPr marL="0" marR="0" indent="0" algn="ctr">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一段音乐的</a:t>
            </a: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频谱，使用</a:t>
            </a:r>
            <a:r>
              <a:rPr lang="en-US" sz="1800" kern="100" dirty="0" err="1">
                <a:effectLst/>
                <a:latin typeface="Times New Roman" panose="02020603050405020304" pitchFamily="18" charset="0"/>
                <a:ea typeface="SimSun" panose="02010600030101010101" pitchFamily="2" charset="-122"/>
              </a:rPr>
              <a:t>LibROSA</a:t>
            </a:r>
            <a:r>
              <a:rPr lang="zh-CN" sz="1800" kern="100" dirty="0">
                <a:effectLst/>
                <a:latin typeface="Times New Roman" panose="02020603050405020304" pitchFamily="18" charset="0"/>
                <a:ea typeface="SimSun" panose="02010600030101010101" pitchFamily="2" charset="-122"/>
              </a:rPr>
              <a:t>绘制</a:t>
            </a:r>
            <a:endParaRPr lang="en-US" sz="28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909966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959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CQT</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406D3D4-DA75-EA60-7BFF-72A624DAB2B4}"/>
                  </a:ext>
                </a:extLst>
              </p:cNvPr>
              <p:cNvSpPr txBox="1"/>
              <p:nvPr/>
            </p:nvSpPr>
            <p:spPr>
              <a:xfrm>
                <a:off x="796954" y="1642984"/>
                <a:ext cx="10838667" cy="4501360"/>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本质上，</a:t>
                </a: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是一系列在不同频率上的滤波器。已知在十二平均律中，相邻的两个音之间的频率之比为一个定值，且两个相同音名且相差八度的音的频率比为</a:t>
                </a:r>
                <a:r>
                  <a:rPr lang="en-US" sz="1800" kern="100" dirty="0">
                    <a:effectLst/>
                    <a:latin typeface="Times New Roman" panose="02020603050405020304" pitchFamily="18" charset="0"/>
                    <a:ea typeface="SimSun" panose="02010600030101010101" pitchFamily="2" charset="-122"/>
                  </a:rPr>
                  <a:t>2</a:t>
                </a:r>
                <a:r>
                  <a:rPr lang="zh-CN" sz="1800" kern="100" dirty="0">
                    <a:effectLst/>
                    <a:latin typeface="Times New Roman" panose="02020603050405020304" pitchFamily="18" charset="0"/>
                    <a:ea typeface="SimSun" panose="02010600030101010101" pitchFamily="2" charset="-122"/>
                  </a:rPr>
                  <a:t>倍。根据此规则，设计一个滤波器序列：第</a:t>
                </a:r>
                <a:r>
                  <a:rPr lang="en-US" sz="1800" kern="100" dirty="0">
                    <a:effectLst/>
                    <a:latin typeface="Times New Roman" panose="02020603050405020304" pitchFamily="18" charset="0"/>
                    <a:ea typeface="SimSun" panose="02010600030101010101" pitchFamily="2" charset="-122"/>
                  </a:rPr>
                  <a:t>k</a:t>
                </a:r>
                <a:r>
                  <a:rPr lang="zh-CN" sz="1800" kern="100" dirty="0">
                    <a:effectLst/>
                    <a:latin typeface="Times New Roman" panose="02020603050405020304" pitchFamily="18" charset="0"/>
                    <a:ea typeface="SimSun" panose="02010600030101010101" pitchFamily="2" charset="-122"/>
                  </a:rPr>
                  <a:t>个滤波器的频谱宽度</a:t>
                </a:r>
                <a14:m>
                  <m:oMath xmlns:m="http://schemas.openxmlformats.org/officeDocument/2006/math">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𝛿</m:t>
                        </m:r>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𝑘</m:t>
                        </m:r>
                      </m:sub>
                    </m:sSub>
                  </m:oMath>
                </a14:m>
                <a:r>
                  <a:rPr lang="zh-CN" sz="1800" kern="100" dirty="0">
                    <a:effectLst/>
                    <a:latin typeface="Times New Roman" panose="02020603050405020304" pitchFamily="18" charset="0"/>
                    <a:ea typeface="SimSun" panose="02010600030101010101" pitchFamily="2" charset="-122"/>
                  </a:rPr>
                  <a:t>等于前一个滤波器宽度的倍数：</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𝛿</m:t>
                          </m:r>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𝑘</m:t>
                              </m:r>
                            </m:sub>
                          </m:sSub>
                          <m:r>
                            <a:rPr lang="en-US" sz="1800" i="1" kern="100">
                              <a:effectLst/>
                              <a:latin typeface="Cambria Math" panose="02040503050406030204" pitchFamily="18" charset="0"/>
                              <a:ea typeface="SimSun" panose="02010600030101010101" pitchFamily="2" charset="-122"/>
                            </a:rPr>
                            <m:t>=</m:t>
                          </m:r>
                          <m:sSup>
                            <m:sSupPr>
                              <m:ctrlPr>
                                <a:rPr lang="en-US" sz="1800" i="1" kern="100">
                                  <a:effectLst/>
                                  <a:latin typeface="Cambria Math" panose="02040503050406030204" pitchFamily="18" charset="0"/>
                                  <a:ea typeface="SimSun" panose="02010600030101010101" pitchFamily="2" charset="-122"/>
                                </a:rPr>
                              </m:ctrlPr>
                            </m:sSupPr>
                            <m:e>
                              <m:r>
                                <a:rPr lang="en-US" sz="1800" i="1" kern="100">
                                  <a:effectLst/>
                                  <a:latin typeface="Cambria Math" panose="02040503050406030204" pitchFamily="18" charset="0"/>
                                  <a:ea typeface="SimSun" panose="02010600030101010101" pitchFamily="2" charset="-122"/>
                                </a:rPr>
                                <m:t>2</m:t>
                              </m:r>
                            </m:e>
                            <m:sup>
                              <m:f>
                                <m:fPr>
                                  <m:type m:val="lin"/>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1</m:t>
                                  </m:r>
                                </m:num>
                                <m:den>
                                  <m:r>
                                    <a:rPr lang="en-US" sz="1800" i="1" kern="100">
                                      <a:effectLst/>
                                      <a:latin typeface="Cambria Math" panose="02040503050406030204" pitchFamily="18" charset="0"/>
                                      <a:ea typeface="SimSun" panose="02010600030101010101" pitchFamily="2" charset="-122"/>
                                    </a:rPr>
                                    <m:t>𝑛</m:t>
                                  </m:r>
                                </m:den>
                              </m:f>
                            </m:sup>
                          </m:sSup>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𝛿</m:t>
                          </m:r>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𝑘</m:t>
                              </m:r>
                              <m:r>
                                <a:rPr lang="en-US" sz="1800" i="1" kern="100">
                                  <a:effectLst/>
                                  <a:latin typeface="Cambria Math" panose="02040503050406030204" pitchFamily="18" charset="0"/>
                                  <a:ea typeface="SimSun" panose="02010600030101010101" pitchFamily="2" charset="-122"/>
                                </a:rPr>
                                <m:t>−1</m:t>
                              </m:r>
                            </m:sub>
                          </m:sSub>
                          <m:r>
                            <a:rPr lang="en-US" sz="1800" i="1" kern="100">
                              <a:effectLst/>
                              <a:latin typeface="Cambria Math" panose="02040503050406030204" pitchFamily="18" charset="0"/>
                              <a:ea typeface="SimSun" panose="02010600030101010101" pitchFamily="2" charset="-122"/>
                            </a:rPr>
                            <m:t>=</m:t>
                          </m:r>
                          <m:sSup>
                            <m:sSupPr>
                              <m:ctrlPr>
                                <a:rPr lang="en-US" sz="1800" i="1" kern="100">
                                  <a:effectLst/>
                                  <a:latin typeface="Cambria Math" panose="02040503050406030204" pitchFamily="18" charset="0"/>
                                  <a:ea typeface="SimSun" panose="02010600030101010101" pitchFamily="2" charset="-122"/>
                                </a:rPr>
                              </m:ctrlPr>
                            </m:sSupPr>
                            <m:e>
                              <m:d>
                                <m:dPr>
                                  <m:ctrlPr>
                                    <a:rPr lang="en-US" sz="1800" i="1" kern="100">
                                      <a:effectLst/>
                                      <a:latin typeface="Cambria Math" panose="02040503050406030204" pitchFamily="18" charset="0"/>
                                      <a:ea typeface="SimSun" panose="02010600030101010101" pitchFamily="2" charset="-122"/>
                                    </a:rPr>
                                  </m:ctrlPr>
                                </m:dPr>
                                <m:e>
                                  <m:sSup>
                                    <m:sSupPr>
                                      <m:ctrlPr>
                                        <a:rPr lang="en-US" sz="1800" i="1" kern="100">
                                          <a:effectLst/>
                                          <a:latin typeface="Cambria Math" panose="02040503050406030204" pitchFamily="18" charset="0"/>
                                          <a:ea typeface="SimSun" panose="02010600030101010101" pitchFamily="2" charset="-122"/>
                                        </a:rPr>
                                      </m:ctrlPr>
                                    </m:sSupPr>
                                    <m:e>
                                      <m:r>
                                        <a:rPr lang="en-US" sz="1800" i="1" kern="100">
                                          <a:effectLst/>
                                          <a:latin typeface="Cambria Math" panose="02040503050406030204" pitchFamily="18" charset="0"/>
                                          <a:ea typeface="SimSun" panose="02010600030101010101" pitchFamily="2" charset="-122"/>
                                        </a:rPr>
                                        <m:t>2</m:t>
                                      </m:r>
                                    </m:e>
                                    <m:sup>
                                      <m:f>
                                        <m:fPr>
                                          <m:type m:val="lin"/>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1</m:t>
                                          </m:r>
                                        </m:num>
                                        <m:den>
                                          <m:r>
                                            <a:rPr lang="en-US" sz="1800" i="1" kern="100">
                                              <a:effectLst/>
                                              <a:latin typeface="Cambria Math" panose="02040503050406030204" pitchFamily="18" charset="0"/>
                                              <a:ea typeface="SimSun" panose="02010600030101010101" pitchFamily="2" charset="-122"/>
                                            </a:rPr>
                                            <m:t>𝑛</m:t>
                                          </m:r>
                                        </m:den>
                                      </m:f>
                                    </m:sup>
                                  </m:sSup>
                                </m:e>
                              </m:d>
                            </m:e>
                            <m:sup>
                              <m:r>
                                <a:rPr lang="en-US" sz="1800" i="1" kern="100">
                                  <a:effectLst/>
                                  <a:latin typeface="Cambria Math" panose="02040503050406030204" pitchFamily="18" charset="0"/>
                                  <a:ea typeface="SimSun" panose="02010600030101010101" pitchFamily="2" charset="-122"/>
                                </a:rPr>
                                <m:t>𝑘</m:t>
                              </m:r>
                            </m:sup>
                          </m:sSup>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𝛿</m:t>
                          </m:r>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𝑓</m:t>
                              </m:r>
                            </m:e>
                            <m:sub>
                              <m:r>
                                <m:rPr>
                                  <m:sty m:val="p"/>
                                </m:rPr>
                                <a:rPr lang="en-US" sz="1800" kern="100">
                                  <a:effectLst/>
                                  <a:latin typeface="Cambria Math" panose="02040503050406030204" pitchFamily="18" charset="0"/>
                                  <a:ea typeface="SimSun" panose="02010600030101010101" pitchFamily="2" charset="-122"/>
                                </a:rPr>
                                <m:t>min</m:t>
                              </m:r>
                            </m:sub>
                          </m:sSub>
                          <m:r>
                            <a:rPr lang="en-US" sz="18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其中δ</a:t>
                </a:r>
                <a:r>
                  <a:rPr lang="en-US" sz="1800" kern="100" dirty="0">
                    <a:effectLst/>
                    <a:latin typeface="Times New Roman" panose="02020603050405020304" pitchFamily="18" charset="0"/>
                    <a:ea typeface="SimSun" panose="02010600030101010101" pitchFamily="2" charset="-122"/>
                  </a:rPr>
                  <a:t>f k</a:t>
                </a:r>
                <a:r>
                  <a:rPr lang="zh-CN" sz="1800" kern="100" dirty="0">
                    <a:effectLst/>
                    <a:latin typeface="Times New Roman" panose="02020603050405020304" pitchFamily="18" charset="0"/>
                    <a:ea typeface="SimSun" panose="02010600030101010101" pitchFamily="2" charset="-122"/>
                  </a:rPr>
                  <a:t>是第</a:t>
                </a:r>
                <a:r>
                  <a:rPr lang="en-US" sz="1800" kern="100" dirty="0">
                    <a:effectLst/>
                    <a:latin typeface="Times New Roman" panose="02020603050405020304" pitchFamily="18" charset="0"/>
                    <a:ea typeface="SimSun" panose="02010600030101010101" pitchFamily="2" charset="-122"/>
                  </a:rPr>
                  <a:t>k</a:t>
                </a:r>
                <a:r>
                  <a:rPr lang="zh-CN" sz="1800" kern="100" dirty="0">
                    <a:effectLst/>
                    <a:latin typeface="Times New Roman" panose="02020603050405020304" pitchFamily="18" charset="0"/>
                    <a:ea typeface="SimSun" panose="02010600030101010101" pitchFamily="2" charset="-122"/>
                  </a:rPr>
                  <a:t>个滤波器的带宽，</a:t>
                </a:r>
                <a:r>
                  <a:rPr lang="en-US" sz="1800" kern="100" dirty="0" err="1">
                    <a:effectLst/>
                    <a:latin typeface="Times New Roman" panose="02020603050405020304" pitchFamily="18" charset="0"/>
                    <a:ea typeface="SimSun" panose="02010600030101010101" pitchFamily="2" charset="-122"/>
                  </a:rPr>
                  <a:t>fmin</a:t>
                </a:r>
                <a:r>
                  <a:rPr lang="zh-CN" sz="1800" kern="100" dirty="0">
                    <a:effectLst/>
                    <a:latin typeface="Times New Roman" panose="02020603050405020304" pitchFamily="18" charset="0"/>
                    <a:ea typeface="SimSun" panose="02010600030101010101" pitchFamily="2" charset="-122"/>
                  </a:rPr>
                  <a:t>是最低滤波器的中心频率，</a:t>
                </a:r>
                <a:r>
                  <a:rPr lang="en-US" sz="1800" kern="100" dirty="0">
                    <a:effectLst/>
                    <a:latin typeface="Times New Roman" panose="02020603050405020304" pitchFamily="18" charset="0"/>
                    <a:ea typeface="SimSun" panose="02010600030101010101" pitchFamily="2" charset="-122"/>
                  </a:rPr>
                  <a:t>n</a:t>
                </a:r>
                <a:r>
                  <a:rPr lang="zh-CN" sz="1800" kern="100" dirty="0">
                    <a:effectLst/>
                    <a:latin typeface="Times New Roman" panose="02020603050405020304" pitchFamily="18" charset="0"/>
                    <a:ea typeface="SimSun" panose="02010600030101010101" pitchFamily="2" charset="-122"/>
                  </a:rPr>
                  <a:t>是每个倍频程的滤波器数。</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上文已经提到，在</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rPr>
                  <a:t>中，滤波器的带宽为：</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𝑟𝑒𝑠</m:t>
                              </m:r>
                            </m:sub>
                          </m:sSub>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𝑆</m:t>
                                  </m:r>
                                </m:sub>
                              </m:sSub>
                            </m:num>
                            <m:den>
                              <m:r>
                                <a:rPr lang="en-US" sz="1800" i="1" kern="100">
                                  <a:effectLst/>
                                  <a:latin typeface="Cambria Math" panose="02040503050406030204" pitchFamily="18" charset="0"/>
                                  <a:ea typeface="SimSun" panose="02010600030101010101" pitchFamily="2" charset="-122"/>
                                </a:rPr>
                                <m:t>𝑁</m:t>
                              </m:r>
                            </m:den>
                          </m:f>
                          <m:r>
                            <a:rPr lang="en-US" sz="18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ct val="200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要改变每个滤波器的带宽，只需要改变</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rPr>
                  <a:t>的窗口大小。</a:t>
                </a:r>
                <a:endParaRPr lang="en-US" sz="1800" kern="100" dirty="0">
                  <a:effectLst/>
                  <a:latin typeface="Times New Roman" panose="02020603050405020304" pitchFamily="18" charset="0"/>
                  <a:ea typeface="SimSun" panose="02010600030101010101" pitchFamily="2" charset="-122"/>
                </a:endParaRPr>
              </a:p>
            </p:txBody>
          </p:sp>
        </mc:Choice>
        <mc:Fallback>
          <p:sp>
            <p:nvSpPr>
              <p:cNvPr id="4" name="TextBox 3">
                <a:extLst>
                  <a:ext uri="{FF2B5EF4-FFF2-40B4-BE49-F238E27FC236}">
                    <a16:creationId xmlns:a16="http://schemas.microsoft.com/office/drawing/2014/main" id="{B406D3D4-DA75-EA60-7BFF-72A624DAB2B4}"/>
                  </a:ext>
                </a:extLst>
              </p:cNvPr>
              <p:cNvSpPr txBox="1">
                <a:spLocks noRot="1" noChangeAspect="1" noMove="1" noResize="1" noEditPoints="1" noAdjustHandles="1" noChangeArrowheads="1" noChangeShapeType="1" noTextEdit="1"/>
              </p:cNvSpPr>
              <p:nvPr/>
            </p:nvSpPr>
            <p:spPr>
              <a:xfrm>
                <a:off x="796954" y="1642984"/>
                <a:ext cx="10838667" cy="4501360"/>
              </a:xfrm>
              <a:prstGeom prst="rect">
                <a:avLst/>
              </a:prstGeom>
              <a:blipFill>
                <a:blip r:embed="rId2"/>
                <a:stretch>
                  <a:fillRect l="-506" t="-1626" r="-450" b="-1355"/>
                </a:stretch>
              </a:blipFill>
            </p:spPr>
            <p:txBody>
              <a:bodyPr/>
              <a:lstStyle/>
              <a:p>
                <a:r>
                  <a:rPr lang="en-US">
                    <a:noFill/>
                  </a:rPr>
                  <a:t> </a:t>
                </a:r>
              </a:p>
            </p:txBody>
          </p:sp>
        </mc:Fallback>
      </mc:AlternateContent>
    </p:spTree>
    <p:extLst>
      <p:ext uri="{BB962C8B-B14F-4D97-AF65-F5344CB8AC3E}">
        <p14:creationId xmlns:p14="http://schemas.microsoft.com/office/powerpoint/2010/main" val="2311361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研究背景</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137106"/>
          </a:xfrm>
          <a:prstGeom prst="rect">
            <a:avLst/>
          </a:prstGeom>
          <a:noFill/>
        </p:spPr>
        <p:txBody>
          <a:bodyPr wrap="square" rtlCol="0">
            <a:spAutoFit/>
          </a:bodyPr>
          <a:lstStyle/>
          <a:p>
            <a:pPr>
              <a:lnSpc>
                <a:spcPct val="150000"/>
              </a:lnSpc>
            </a:pPr>
            <a:r>
              <a:rPr lang="en-US" altLang="zh-CN" sz="2400" dirty="0">
                <a:solidFill>
                  <a:schemeClr val="bg1"/>
                </a:solidFill>
              </a:rPr>
              <a:t>1.</a:t>
            </a:r>
            <a:r>
              <a:rPr lang="zh-CN" altLang="en-US" sz="2400" dirty="0">
                <a:solidFill>
                  <a:schemeClr val="bg1"/>
                </a:solidFill>
              </a:rPr>
              <a:t>选题背景概述</a:t>
            </a:r>
            <a:endParaRPr lang="en-US" altLang="zh-CN" sz="2400" dirty="0">
              <a:solidFill>
                <a:schemeClr val="bg1"/>
              </a:solidFill>
            </a:endParaRPr>
          </a:p>
          <a:p>
            <a:pPr>
              <a:lnSpc>
                <a:spcPct val="150000"/>
              </a:lnSpc>
            </a:pPr>
            <a:r>
              <a:rPr lang="en-US" altLang="zh-CN" sz="2400" dirty="0">
                <a:solidFill>
                  <a:schemeClr val="bg1"/>
                </a:solidFill>
              </a:rPr>
              <a:t>2.</a:t>
            </a:r>
            <a:r>
              <a:rPr lang="zh-CN" altLang="en-US" sz="2400" dirty="0">
                <a:solidFill>
                  <a:schemeClr val="bg1"/>
                </a:solidFill>
              </a:rPr>
              <a:t>选题意义概述</a:t>
            </a:r>
            <a:endParaRPr lang="en-US" altLang="zh-CN"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959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CQT</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4CB530F-83AC-6A54-D2EC-C36E0475ED84}"/>
                  </a:ext>
                </a:extLst>
              </p:cNvPr>
              <p:cNvSpPr txBox="1"/>
              <p:nvPr/>
            </p:nvSpPr>
            <p:spPr>
              <a:xfrm>
                <a:off x="1022705" y="1137339"/>
                <a:ext cx="10536663" cy="5410327"/>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可以将</a:t>
                </a: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理解为一个动态窗口大小的</a:t>
                </a:r>
                <a:r>
                  <a:rPr lang="en-US" sz="1800" kern="100" dirty="0">
                    <a:effectLst/>
                    <a:latin typeface="Times New Roman" panose="02020603050405020304" pitchFamily="18" charset="0"/>
                    <a:ea typeface="SimSun" panose="02010600030101010101" pitchFamily="2" charset="-122"/>
                  </a:rPr>
                  <a:t>FFT</a:t>
                </a:r>
                <a:r>
                  <a:rPr lang="zh-CN" sz="1800" kern="100" dirty="0">
                    <a:effectLst/>
                    <a:latin typeface="Times New Roman" panose="02020603050405020304" pitchFamily="18" charset="0"/>
                    <a:ea typeface="SimSun" panose="02010600030101010101" pitchFamily="2" charset="-122"/>
                  </a:rPr>
                  <a:t>。上文已知一个音频帧的傅里叶变换如下所示：</a:t>
                </a:r>
                <a:endParaRPr lang="en-US" sz="1800" kern="100" dirty="0">
                  <a:effectLst/>
                  <a:latin typeface="Times New Roman" panose="02020603050405020304" pitchFamily="18" charset="0"/>
                  <a:ea typeface="SimSun" panose="02010600030101010101" pitchFamily="2" charset="-122"/>
                </a:endParaRPr>
              </a:p>
              <a:p>
                <a:pPr marL="0" marR="0" indent="0" algn="ctr">
                  <a:lnSpc>
                    <a:spcPct val="200000"/>
                  </a:lnSpc>
                  <a:spcBef>
                    <a:spcPts val="0"/>
                  </a:spcBef>
                  <a:spcAft>
                    <a:spcPts val="0"/>
                  </a:spcAft>
                </a:pPr>
                <a:r>
                  <a:rPr lang="en-US" sz="1200" kern="100" dirty="0">
                    <a:effectLst/>
                    <a:latin typeface="Times New Roman" panose="02020603050405020304" pitchFamily="18" charset="0"/>
                    <a:ea typeface="SimSun" panose="02010600030101010101" pitchFamily="2" charset="-122"/>
                  </a:rPr>
                  <a:t> </a:t>
                </a:r>
                <a:endParaRPr lang="en-US" sz="1800" kern="100" dirty="0">
                  <a:effectLst/>
                  <a:latin typeface="Times New Roman" panose="02020603050405020304" pitchFamily="18" charset="0"/>
                  <a:ea typeface="SimSun" panose="02010600030101010101" pitchFamily="2" charset="-122"/>
                </a:endParaRPr>
              </a:p>
              <a:p>
                <a:pPr marL="0" marR="0" indent="2794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600" i="1" kern="100">
                              <a:effectLst/>
                              <a:latin typeface="Cambria Math" panose="02040503050406030204" pitchFamily="18" charset="0"/>
                              <a:ea typeface="SimSun" panose="02010600030101010101" pitchFamily="2" charset="-122"/>
                            </a:rPr>
                          </m:ctrlPr>
                        </m:eqArrPr>
                        <m:e>
                          <m:r>
                            <a:rPr lang="en-US" sz="1600" i="1" kern="100">
                              <a:effectLst/>
                              <a:latin typeface="Cambria Math" panose="02040503050406030204" pitchFamily="18" charset="0"/>
                              <a:ea typeface="SimSun" panose="02010600030101010101" pitchFamily="2" charset="-122"/>
                            </a:rPr>
                            <m:t>𝑋</m:t>
                          </m:r>
                          <m:d>
                            <m:dPr>
                              <m:ctrlPr>
                                <a:rPr lang="en-US" sz="1600" i="1" kern="100">
                                  <a:effectLst/>
                                  <a:latin typeface="Cambria Math" panose="02040503050406030204" pitchFamily="18" charset="0"/>
                                  <a:ea typeface="SimSun" panose="02010600030101010101" pitchFamily="2" charset="-122"/>
                                </a:rPr>
                              </m:ctrlPr>
                            </m:dPr>
                            <m:e>
                              <m:r>
                                <a:rPr lang="en-US" sz="1600" i="1" kern="100">
                                  <a:effectLst/>
                                  <a:latin typeface="Cambria Math" panose="02040503050406030204" pitchFamily="18" charset="0"/>
                                  <a:ea typeface="SimSun" panose="02010600030101010101" pitchFamily="2" charset="-122"/>
                                </a:rPr>
                                <m:t>𝑘</m:t>
                              </m:r>
                            </m:e>
                          </m:d>
                          <m:r>
                            <a:rPr lang="en-US" sz="1600" i="1" kern="100">
                              <a:effectLst/>
                              <a:latin typeface="Cambria Math" panose="02040503050406030204" pitchFamily="18" charset="0"/>
                              <a:ea typeface="SimSun" panose="02010600030101010101" pitchFamily="2" charset="-122"/>
                            </a:rPr>
                            <m:t>=</m:t>
                          </m:r>
                          <m:nary>
                            <m:naryPr>
                              <m:chr m:val="∑"/>
                              <m:limLoc m:val="undOvr"/>
                              <m:ctrlPr>
                                <a:rPr lang="en-US" sz="1600" i="1" kern="100">
                                  <a:effectLst/>
                                  <a:latin typeface="Cambria Math" panose="02040503050406030204" pitchFamily="18" charset="0"/>
                                  <a:ea typeface="SimSun" panose="02010600030101010101" pitchFamily="2" charset="-122"/>
                                </a:rPr>
                              </m:ctrlPr>
                            </m:naryPr>
                            <m:sub>
                              <m:r>
                                <a:rPr lang="en-US" sz="1600" i="1" kern="100">
                                  <a:effectLst/>
                                  <a:latin typeface="Cambria Math" panose="02040503050406030204" pitchFamily="18" charset="0"/>
                                  <a:ea typeface="SimSun" panose="02010600030101010101" pitchFamily="2" charset="-122"/>
                                </a:rPr>
                                <m:t>𝑛</m:t>
                              </m:r>
                              <m:r>
                                <a:rPr lang="en-US" sz="1600" i="1" kern="100">
                                  <a:effectLst/>
                                  <a:latin typeface="Cambria Math" panose="02040503050406030204" pitchFamily="18" charset="0"/>
                                  <a:ea typeface="SimSun" panose="02010600030101010101" pitchFamily="2" charset="-122"/>
                                </a:rPr>
                                <m:t>=0</m:t>
                              </m:r>
                            </m:sub>
                            <m:sup>
                              <m:r>
                                <a:rPr lang="en-US" sz="1600" i="1" kern="100">
                                  <a:effectLst/>
                                  <a:latin typeface="Cambria Math" panose="02040503050406030204" pitchFamily="18" charset="0"/>
                                  <a:ea typeface="SimSun" panose="02010600030101010101" pitchFamily="2" charset="-122"/>
                                </a:rPr>
                                <m:t>𝑁</m:t>
                              </m:r>
                              <m:r>
                                <a:rPr lang="en-US" sz="1600" i="1" kern="100">
                                  <a:effectLst/>
                                  <a:latin typeface="Cambria Math" panose="02040503050406030204" pitchFamily="18" charset="0"/>
                                  <a:ea typeface="SimSun" panose="02010600030101010101" pitchFamily="2" charset="-122"/>
                                </a:rPr>
                                <m:t>−1</m:t>
                              </m:r>
                            </m:sup>
                            <m:e>
                              <m:sSup>
                                <m:sSupPr>
                                  <m:ctrlPr>
                                    <a:rPr lang="en-US" sz="1600" i="1" kern="100">
                                      <a:effectLst/>
                                      <a:latin typeface="Cambria Math" panose="02040503050406030204" pitchFamily="18" charset="0"/>
                                      <a:ea typeface="SimSun" panose="02010600030101010101" pitchFamily="2" charset="-122"/>
                                    </a:rPr>
                                  </m:ctrlPr>
                                </m:sSupPr>
                                <m:e>
                                  <m:r>
                                    <a:rPr lang="en-US" sz="1600" i="1" kern="100">
                                      <a:effectLst/>
                                      <a:latin typeface="Cambria Math" panose="02040503050406030204" pitchFamily="18" charset="0"/>
                                      <a:ea typeface="SimSun" panose="02010600030101010101" pitchFamily="2" charset="-122"/>
                                    </a:rPr>
                                    <m:t>𝑊</m:t>
                                  </m:r>
                                  <m:d>
                                    <m:dPr>
                                      <m:ctrlPr>
                                        <a:rPr lang="en-US" sz="1600" i="1" kern="100">
                                          <a:effectLst/>
                                          <a:latin typeface="Cambria Math" panose="02040503050406030204" pitchFamily="18" charset="0"/>
                                          <a:ea typeface="SimSun" panose="02010600030101010101" pitchFamily="2" charset="-122"/>
                                        </a:rPr>
                                      </m:ctrlPr>
                                    </m:dPr>
                                    <m:e>
                                      <m:r>
                                        <a:rPr lang="en-US" sz="1600" i="1" kern="100">
                                          <a:effectLst/>
                                          <a:latin typeface="Cambria Math" panose="02040503050406030204" pitchFamily="18" charset="0"/>
                                          <a:ea typeface="SimSun" panose="02010600030101010101" pitchFamily="2" charset="-122"/>
                                        </a:rPr>
                                        <m:t>𝑘</m:t>
                                      </m:r>
                                    </m:e>
                                  </m:d>
                                  <m:r>
                                    <a:rPr lang="en-US" sz="1600" i="1" kern="100">
                                      <a:effectLst/>
                                      <a:latin typeface="Cambria Math" panose="02040503050406030204" pitchFamily="18" charset="0"/>
                                      <a:ea typeface="SimSun" panose="02010600030101010101" pitchFamily="2" charset="-122"/>
                                    </a:rPr>
                                    <m:t>𝑥</m:t>
                                  </m:r>
                                  <m:d>
                                    <m:dPr>
                                      <m:ctrlPr>
                                        <a:rPr lang="en-US" sz="1600" i="1" kern="100">
                                          <a:effectLst/>
                                          <a:latin typeface="Cambria Math" panose="02040503050406030204" pitchFamily="18" charset="0"/>
                                          <a:ea typeface="SimSun" panose="02010600030101010101" pitchFamily="2" charset="-122"/>
                                        </a:rPr>
                                      </m:ctrlPr>
                                    </m:dPr>
                                    <m:e>
                                      <m:r>
                                        <a:rPr lang="en-US" sz="1600" i="1" kern="100">
                                          <a:effectLst/>
                                          <a:latin typeface="Cambria Math" panose="02040503050406030204" pitchFamily="18" charset="0"/>
                                          <a:ea typeface="SimSun" panose="02010600030101010101" pitchFamily="2" charset="-122"/>
                                        </a:rPr>
                                        <m:t>𝑛</m:t>
                                      </m:r>
                                    </m:e>
                                  </m:d>
                                  <m:r>
                                    <a:rPr lang="en-US" sz="1600" i="1" kern="100">
                                      <a:effectLst/>
                                      <a:latin typeface="Cambria Math" panose="02040503050406030204" pitchFamily="18" charset="0"/>
                                      <a:ea typeface="SimSun" panose="02010600030101010101" pitchFamily="2" charset="-122"/>
                                    </a:rPr>
                                    <m:t>𝑒</m:t>
                                  </m:r>
                                </m:e>
                                <m:sup>
                                  <m:r>
                                    <a:rPr lang="en-US" sz="1600" i="1" kern="100">
                                      <a:effectLst/>
                                      <a:latin typeface="Cambria Math" panose="02040503050406030204" pitchFamily="18" charset="0"/>
                                      <a:ea typeface="SimSun" panose="02010600030101010101" pitchFamily="2" charset="-122"/>
                                    </a:rPr>
                                    <m:t>−</m:t>
                                  </m:r>
                                  <m:f>
                                    <m:fPr>
                                      <m:ctrlPr>
                                        <a:rPr lang="en-US" sz="1600" i="1" kern="100">
                                          <a:effectLst/>
                                          <a:latin typeface="Cambria Math" panose="02040503050406030204" pitchFamily="18" charset="0"/>
                                          <a:ea typeface="SimSun" panose="02010600030101010101" pitchFamily="2" charset="-122"/>
                                        </a:rPr>
                                      </m:ctrlPr>
                                    </m:fPr>
                                    <m:num>
                                      <m:r>
                                        <a:rPr lang="en-US" sz="1600" i="1" kern="100">
                                          <a:effectLst/>
                                          <a:latin typeface="Cambria Math" panose="02040503050406030204" pitchFamily="18" charset="0"/>
                                          <a:ea typeface="SimSun" panose="02010600030101010101" pitchFamily="2" charset="-122"/>
                                        </a:rPr>
                                        <m:t>2</m:t>
                                      </m:r>
                                      <m:r>
                                        <a:rPr lang="en-US" sz="1600" i="1" kern="100">
                                          <a:effectLst/>
                                          <a:latin typeface="Cambria Math" panose="02040503050406030204" pitchFamily="18" charset="0"/>
                                          <a:ea typeface="SimSun" panose="02010600030101010101" pitchFamily="2" charset="-122"/>
                                        </a:rPr>
                                        <m:t>𝜋</m:t>
                                      </m:r>
                                      <m:r>
                                        <a:rPr lang="en-US" sz="1600" i="1" kern="100">
                                          <a:effectLst/>
                                          <a:latin typeface="Cambria Math" panose="02040503050406030204" pitchFamily="18" charset="0"/>
                                          <a:ea typeface="SimSun" panose="02010600030101010101" pitchFamily="2" charset="-122"/>
                                        </a:rPr>
                                        <m:t>𝑖𝑘𝑛</m:t>
                                      </m:r>
                                    </m:num>
                                    <m:den>
                                      <m:r>
                                        <a:rPr lang="en-US" sz="1600" i="1" kern="100">
                                          <a:effectLst/>
                                          <a:latin typeface="Cambria Math" panose="02040503050406030204" pitchFamily="18" charset="0"/>
                                          <a:ea typeface="SimSun" panose="02010600030101010101" pitchFamily="2" charset="-122"/>
                                        </a:rPr>
                                        <m:t>𝑁</m:t>
                                      </m:r>
                                    </m:den>
                                  </m:f>
                                </m:sup>
                              </m:sSup>
                            </m:e>
                          </m:nary>
                          <m:r>
                            <a:rPr lang="en-US" sz="16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279400" algn="just">
                  <a:lnSpc>
                    <a:spcPct val="200000"/>
                  </a:lnSpc>
                  <a:spcBef>
                    <a:spcPts val="0"/>
                  </a:spcBef>
                  <a:spcAft>
                    <a:spcPts val="0"/>
                  </a:spcAft>
                </a:pPr>
                <a:r>
                  <a:rPr lang="en-US" sz="1600" kern="100" dirty="0">
                    <a:effectLst/>
                    <a:latin typeface="Times New Roman" panose="02020603050405020304" pitchFamily="18" charset="0"/>
                    <a:ea typeface="SimSun" panose="02010600030101010101" pitchFamily="2" charset="-122"/>
                  </a:rPr>
                  <a:t> </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定义滤波器宽度</a:t>
                </a:r>
                <a14:m>
                  <m:oMath xmlns:m="http://schemas.openxmlformats.org/officeDocument/2006/math">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𝛿</m:t>
                        </m:r>
                        <m:r>
                          <a:rPr lang="en-US" sz="1800" i="1" kern="100">
                            <a:effectLst/>
                            <a:latin typeface="Cambria Math" panose="02040503050406030204" pitchFamily="18" charset="0"/>
                            <a:ea typeface="SimSun" panose="02010600030101010101" pitchFamily="2" charset="-122"/>
                          </a:rPr>
                          <m:t>𝑓</m:t>
                        </m:r>
                      </m:e>
                      <m:sub>
                        <m:r>
                          <a:rPr lang="en-US" sz="1800" i="1" kern="100">
                            <a:effectLst/>
                            <a:latin typeface="Cambria Math" panose="02040503050406030204" pitchFamily="18" charset="0"/>
                            <a:ea typeface="SimSun" panose="02010600030101010101" pitchFamily="2" charset="-122"/>
                          </a:rPr>
                          <m:t>𝑘</m:t>
                        </m:r>
                      </m:sub>
                    </m:sSub>
                  </m:oMath>
                </a14:m>
                <a:r>
                  <a:rPr lang="zh-CN" sz="1800" kern="100" dirty="0">
                    <a:effectLst/>
                    <a:latin typeface="Times New Roman" panose="02020603050405020304" pitchFamily="18" charset="0"/>
                    <a:ea typeface="SimSun" panose="02010600030101010101" pitchFamily="2" charset="-122"/>
                  </a:rPr>
                  <a:t>，</a:t>
                </a:r>
                <a:r>
                  <a:rPr lang="en-US" sz="1800" kern="100" dirty="0">
                    <a:effectLst/>
                    <a:latin typeface="Times New Roman" panose="02020603050405020304" pitchFamily="18" charset="0"/>
                    <a:ea typeface="SimSun" panose="02010600030101010101" pitchFamily="2" charset="-122"/>
                  </a:rPr>
                  <a:t>Q</a:t>
                </a:r>
                <a:r>
                  <a:rPr lang="zh-CN" sz="1800" kern="100" dirty="0">
                    <a:effectLst/>
                    <a:latin typeface="Times New Roman" panose="02020603050405020304" pitchFamily="18" charset="0"/>
                    <a:ea typeface="SimSun" panose="02010600030101010101" pitchFamily="2" charset="-122"/>
                  </a:rPr>
                  <a:t>因子</a:t>
                </a:r>
                <a:endParaRPr lang="en-US" sz="1800" kern="100" dirty="0">
                  <a:effectLst/>
                  <a:latin typeface="Times New Roman" panose="02020603050405020304" pitchFamily="18" charset="0"/>
                  <a:ea typeface="SimSun" panose="02010600030101010101" pitchFamily="2" charset="-122"/>
                </a:endParaRPr>
              </a:p>
              <a:p>
                <a:pPr marL="0" marR="0" indent="2794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600" i="1" kern="100">
                              <a:effectLst/>
                              <a:latin typeface="Cambria Math" panose="02040503050406030204" pitchFamily="18" charset="0"/>
                              <a:ea typeface="SimSun" panose="02010600030101010101" pitchFamily="2" charset="-122"/>
                            </a:rPr>
                          </m:ctrlPr>
                        </m:eqArrPr>
                        <m:e>
                          <m:r>
                            <a:rPr lang="en-US" sz="1600" i="1" kern="100">
                              <a:effectLst/>
                              <a:latin typeface="Cambria Math" panose="02040503050406030204" pitchFamily="18" charset="0"/>
                              <a:ea typeface="SimSun" panose="02010600030101010101" pitchFamily="2" charset="-122"/>
                            </a:rPr>
                            <m:t>𝑄</m:t>
                          </m:r>
                          <m:r>
                            <a:rPr lang="en-US" sz="1600" i="1" kern="100">
                              <a:effectLst/>
                              <a:latin typeface="Cambria Math" panose="02040503050406030204" pitchFamily="18" charset="0"/>
                              <a:ea typeface="SimSun" panose="02010600030101010101" pitchFamily="2" charset="-122"/>
                            </a:rPr>
                            <m:t>=</m:t>
                          </m:r>
                          <m:f>
                            <m:fPr>
                              <m:ctrlPr>
                                <a:rPr lang="en-US" sz="1600" i="1" kern="100">
                                  <a:effectLst/>
                                  <a:latin typeface="Cambria Math" panose="02040503050406030204" pitchFamily="18" charset="0"/>
                                  <a:ea typeface="SimSun" panose="02010600030101010101" pitchFamily="2" charset="-122"/>
                                </a:rPr>
                              </m:ctrlPr>
                            </m:fPr>
                            <m:num>
                              <m:sSub>
                                <m:sSubPr>
                                  <m:ctrlPr>
                                    <a:rPr lang="en-US" sz="1600" i="1" kern="100">
                                      <a:effectLst/>
                                      <a:latin typeface="Cambria Math" panose="02040503050406030204" pitchFamily="18" charset="0"/>
                                      <a:ea typeface="SimSun" panose="02010600030101010101" pitchFamily="2" charset="-122"/>
                                    </a:rPr>
                                  </m:ctrlPr>
                                </m:sSubPr>
                                <m:e>
                                  <m:r>
                                    <a:rPr lang="en-US" sz="1600" i="1" kern="100">
                                      <a:effectLst/>
                                      <a:latin typeface="Cambria Math" panose="02040503050406030204" pitchFamily="18" charset="0"/>
                                      <a:ea typeface="SimSun" panose="02010600030101010101" pitchFamily="2" charset="-122"/>
                                    </a:rPr>
                                    <m:t>𝑓</m:t>
                                  </m:r>
                                </m:e>
                                <m:sub>
                                  <m:r>
                                    <a:rPr lang="en-US" sz="1600" i="1" kern="100">
                                      <a:effectLst/>
                                      <a:latin typeface="Cambria Math" panose="02040503050406030204" pitchFamily="18" charset="0"/>
                                      <a:ea typeface="SimSun" panose="02010600030101010101" pitchFamily="2" charset="-122"/>
                                    </a:rPr>
                                    <m:t>𝑘</m:t>
                                  </m:r>
                                </m:sub>
                              </m:sSub>
                            </m:num>
                            <m:den>
                              <m:r>
                                <a:rPr lang="en-US" sz="1600" i="1" kern="100">
                                  <a:effectLst/>
                                  <a:latin typeface="Cambria Math" panose="02040503050406030204" pitchFamily="18" charset="0"/>
                                  <a:ea typeface="SimSun" panose="02010600030101010101" pitchFamily="2" charset="-122"/>
                                </a:rPr>
                                <m:t>𝛿</m:t>
                              </m:r>
                              <m:r>
                                <a:rPr lang="en-US" sz="1600" i="1" kern="100">
                                  <a:effectLst/>
                                  <a:latin typeface="Cambria Math" panose="02040503050406030204" pitchFamily="18" charset="0"/>
                                  <a:ea typeface="SimSun" panose="02010600030101010101" pitchFamily="2" charset="-122"/>
                                </a:rPr>
                                <m:t>𝑓𝑘</m:t>
                              </m:r>
                            </m:den>
                          </m:f>
                          <m:r>
                            <a:rPr lang="en-US" sz="16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第</a:t>
                </a:r>
                <a:r>
                  <a:rPr lang="en-US" sz="1800" kern="100" dirty="0">
                    <a:effectLst/>
                    <a:latin typeface="Times New Roman" panose="02020603050405020304" pitchFamily="18" charset="0"/>
                    <a:ea typeface="SimSun" panose="02010600030101010101" pitchFamily="2" charset="-122"/>
                  </a:rPr>
                  <a:t>k</a:t>
                </a:r>
                <a:r>
                  <a:rPr lang="zh-CN" sz="1800" kern="100" dirty="0">
                    <a:effectLst/>
                    <a:latin typeface="Times New Roman" panose="02020603050405020304" pitchFamily="18" charset="0"/>
                    <a:ea typeface="SimSun" panose="02010600030101010101" pitchFamily="2" charset="-122"/>
                  </a:rPr>
                  <a:t>个窗口的窗口长度：</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2794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600" i="1" kern="100">
                              <a:effectLst/>
                              <a:latin typeface="Cambria Math" panose="02040503050406030204" pitchFamily="18" charset="0"/>
                              <a:ea typeface="SimSun" panose="02010600030101010101" pitchFamily="2" charset="-122"/>
                            </a:rPr>
                          </m:ctrlPr>
                        </m:eqArrPr>
                        <m:e>
                          <m:r>
                            <a:rPr lang="en-US" sz="1600" i="1" kern="100">
                              <a:effectLst/>
                              <a:latin typeface="Cambria Math" panose="02040503050406030204" pitchFamily="18" charset="0"/>
                              <a:ea typeface="SimSun" panose="02010600030101010101" pitchFamily="2" charset="-122"/>
                            </a:rPr>
                            <m:t>𝑁</m:t>
                          </m:r>
                          <m:d>
                            <m:dPr>
                              <m:begChr m:val="["/>
                              <m:endChr m:val="]"/>
                              <m:ctrlPr>
                                <a:rPr lang="en-US" sz="1600" i="1" kern="100">
                                  <a:effectLst/>
                                  <a:latin typeface="Cambria Math" panose="02040503050406030204" pitchFamily="18" charset="0"/>
                                  <a:ea typeface="SimSun" panose="02010600030101010101" pitchFamily="2" charset="-122"/>
                                </a:rPr>
                              </m:ctrlPr>
                            </m:dPr>
                            <m:e>
                              <m:r>
                                <a:rPr lang="en-US" sz="1600" i="1" kern="100">
                                  <a:effectLst/>
                                  <a:latin typeface="Cambria Math" panose="02040503050406030204" pitchFamily="18" charset="0"/>
                                  <a:ea typeface="SimSun" panose="02010600030101010101" pitchFamily="2" charset="-122"/>
                                </a:rPr>
                                <m:t>𝑘</m:t>
                              </m:r>
                            </m:e>
                          </m:d>
                          <m:r>
                            <a:rPr lang="en-US" sz="1600" i="1" kern="100">
                              <a:effectLst/>
                              <a:latin typeface="Cambria Math" panose="02040503050406030204" pitchFamily="18" charset="0"/>
                              <a:ea typeface="SimSun" panose="02010600030101010101" pitchFamily="2" charset="-122"/>
                            </a:rPr>
                            <m:t>=</m:t>
                          </m:r>
                          <m:f>
                            <m:fPr>
                              <m:ctrlPr>
                                <a:rPr lang="en-US" sz="1600" i="1" kern="100">
                                  <a:effectLst/>
                                  <a:latin typeface="Cambria Math" panose="02040503050406030204" pitchFamily="18" charset="0"/>
                                  <a:ea typeface="SimSun" panose="02010600030101010101" pitchFamily="2" charset="-122"/>
                                </a:rPr>
                              </m:ctrlPr>
                            </m:fPr>
                            <m:num>
                              <m:sSub>
                                <m:sSubPr>
                                  <m:ctrlPr>
                                    <a:rPr lang="en-US" sz="1600" i="1" kern="100">
                                      <a:effectLst/>
                                      <a:latin typeface="Cambria Math" panose="02040503050406030204" pitchFamily="18" charset="0"/>
                                      <a:ea typeface="SimSun" panose="02010600030101010101" pitchFamily="2" charset="-122"/>
                                    </a:rPr>
                                  </m:ctrlPr>
                                </m:sSubPr>
                                <m:e>
                                  <m:r>
                                    <a:rPr lang="en-US" sz="1600" i="1" kern="100">
                                      <a:effectLst/>
                                      <a:latin typeface="Cambria Math" panose="02040503050406030204" pitchFamily="18" charset="0"/>
                                      <a:ea typeface="SimSun" panose="02010600030101010101" pitchFamily="2" charset="-122"/>
                                    </a:rPr>
                                    <m:t>𝑓</m:t>
                                  </m:r>
                                </m:e>
                                <m:sub>
                                  <m:r>
                                    <a:rPr lang="en-US" sz="1600" i="1" kern="100">
                                      <a:effectLst/>
                                      <a:latin typeface="Cambria Math" panose="02040503050406030204" pitchFamily="18" charset="0"/>
                                      <a:ea typeface="SimSun" panose="02010600030101010101" pitchFamily="2" charset="-122"/>
                                    </a:rPr>
                                    <m:t>𝑠</m:t>
                                  </m:r>
                                </m:sub>
                              </m:sSub>
                            </m:num>
                            <m:den>
                              <m:r>
                                <a:rPr lang="en-US" sz="1600" i="1" kern="100">
                                  <a:effectLst/>
                                  <a:latin typeface="Cambria Math" panose="02040503050406030204" pitchFamily="18" charset="0"/>
                                  <a:ea typeface="SimSun" panose="02010600030101010101" pitchFamily="2" charset="-122"/>
                                </a:rPr>
                                <m:t>𝛿</m:t>
                              </m:r>
                              <m:sSub>
                                <m:sSubPr>
                                  <m:ctrlPr>
                                    <a:rPr lang="en-US" sz="1600" i="1" kern="100">
                                      <a:effectLst/>
                                      <a:latin typeface="Cambria Math" panose="02040503050406030204" pitchFamily="18" charset="0"/>
                                      <a:ea typeface="SimSun" panose="02010600030101010101" pitchFamily="2" charset="-122"/>
                                    </a:rPr>
                                  </m:ctrlPr>
                                </m:sSubPr>
                                <m:e>
                                  <m:r>
                                    <a:rPr lang="en-US" sz="1600" i="1" kern="100">
                                      <a:effectLst/>
                                      <a:latin typeface="Cambria Math" panose="02040503050406030204" pitchFamily="18" charset="0"/>
                                      <a:ea typeface="SimSun" panose="02010600030101010101" pitchFamily="2" charset="-122"/>
                                    </a:rPr>
                                    <m:t>𝑓</m:t>
                                  </m:r>
                                </m:e>
                                <m:sub>
                                  <m:r>
                                    <a:rPr lang="en-US" sz="1600" i="1" kern="100">
                                      <a:effectLst/>
                                      <a:latin typeface="Cambria Math" panose="02040503050406030204" pitchFamily="18" charset="0"/>
                                      <a:ea typeface="SimSun" panose="02010600030101010101" pitchFamily="2" charset="-122"/>
                                    </a:rPr>
                                    <m:t>𝑘</m:t>
                                  </m:r>
                                </m:sub>
                              </m:sSub>
                            </m:den>
                          </m:f>
                          <m:r>
                            <a:rPr lang="en-US" sz="1600" i="1" kern="100">
                              <a:effectLst/>
                              <a:latin typeface="Cambria Math" panose="02040503050406030204" pitchFamily="18" charset="0"/>
                              <a:ea typeface="SimSun" panose="02010600030101010101" pitchFamily="2" charset="-122"/>
                            </a:rPr>
                            <m:t>=</m:t>
                          </m:r>
                          <m:f>
                            <m:fPr>
                              <m:ctrlPr>
                                <a:rPr lang="en-US" sz="1600" i="1" kern="100">
                                  <a:effectLst/>
                                  <a:latin typeface="Cambria Math" panose="02040503050406030204" pitchFamily="18" charset="0"/>
                                  <a:ea typeface="SimSun" panose="02010600030101010101" pitchFamily="2" charset="-122"/>
                                </a:rPr>
                              </m:ctrlPr>
                            </m:fPr>
                            <m:num>
                              <m:sSub>
                                <m:sSubPr>
                                  <m:ctrlPr>
                                    <a:rPr lang="en-US" sz="1600" i="1" kern="100">
                                      <a:effectLst/>
                                      <a:latin typeface="Cambria Math" panose="02040503050406030204" pitchFamily="18" charset="0"/>
                                      <a:ea typeface="SimSun" panose="02010600030101010101" pitchFamily="2" charset="-122"/>
                                    </a:rPr>
                                  </m:ctrlPr>
                                </m:sSubPr>
                                <m:e>
                                  <m:r>
                                    <a:rPr lang="en-US" sz="1600" i="1" kern="100">
                                      <a:effectLst/>
                                      <a:latin typeface="Cambria Math" panose="02040503050406030204" pitchFamily="18" charset="0"/>
                                      <a:ea typeface="SimSun" panose="02010600030101010101" pitchFamily="2" charset="-122"/>
                                    </a:rPr>
                                    <m:t>𝑓</m:t>
                                  </m:r>
                                </m:e>
                                <m:sub>
                                  <m:r>
                                    <a:rPr lang="en-US" sz="1600" i="1" kern="100">
                                      <a:effectLst/>
                                      <a:latin typeface="Cambria Math" panose="02040503050406030204" pitchFamily="18" charset="0"/>
                                      <a:ea typeface="SimSun" panose="02010600030101010101" pitchFamily="2" charset="-122"/>
                                    </a:rPr>
                                    <m:t>𝑠</m:t>
                                  </m:r>
                                </m:sub>
                              </m:sSub>
                            </m:num>
                            <m:den>
                              <m:sSub>
                                <m:sSubPr>
                                  <m:ctrlPr>
                                    <a:rPr lang="en-US" sz="1600" i="1" kern="100">
                                      <a:effectLst/>
                                      <a:latin typeface="Cambria Math" panose="02040503050406030204" pitchFamily="18" charset="0"/>
                                      <a:ea typeface="SimSun" panose="02010600030101010101" pitchFamily="2" charset="-122"/>
                                    </a:rPr>
                                  </m:ctrlPr>
                                </m:sSubPr>
                                <m:e>
                                  <m:r>
                                    <a:rPr lang="en-US" sz="1600" i="1" kern="100">
                                      <a:effectLst/>
                                      <a:latin typeface="Cambria Math" panose="02040503050406030204" pitchFamily="18" charset="0"/>
                                      <a:ea typeface="SimSun" panose="02010600030101010101" pitchFamily="2" charset="-122"/>
                                    </a:rPr>
                                    <m:t>𝑓</m:t>
                                  </m:r>
                                </m:e>
                                <m:sub>
                                  <m:r>
                                    <a:rPr lang="en-US" sz="1600" i="1" kern="100">
                                      <a:effectLst/>
                                      <a:latin typeface="Cambria Math" panose="02040503050406030204" pitchFamily="18" charset="0"/>
                                      <a:ea typeface="SimSun" panose="02010600030101010101" pitchFamily="2" charset="-122"/>
                                    </a:rPr>
                                    <m:t>𝑘</m:t>
                                  </m:r>
                                </m:sub>
                              </m:sSub>
                            </m:den>
                          </m:f>
                          <m:r>
                            <a:rPr lang="en-US" sz="1600" i="1" kern="100">
                              <a:effectLst/>
                              <a:latin typeface="Cambria Math" panose="02040503050406030204" pitchFamily="18" charset="0"/>
                              <a:ea typeface="SimSun" panose="02010600030101010101" pitchFamily="2" charset="-122"/>
                            </a:rPr>
                            <m:t>⋅</m:t>
                          </m:r>
                          <m:r>
                            <a:rPr lang="en-US" sz="1600" i="1" kern="100">
                              <a:effectLst/>
                              <a:latin typeface="Cambria Math" panose="02040503050406030204" pitchFamily="18" charset="0"/>
                              <a:ea typeface="SimSun" panose="02010600030101010101" pitchFamily="2" charset="-122"/>
                            </a:rPr>
                            <m:t>𝑄</m:t>
                          </m:r>
                          <m:r>
                            <a:rPr lang="en-US" sz="16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p:txBody>
          </p:sp>
        </mc:Choice>
        <mc:Fallback>
          <p:sp>
            <p:nvSpPr>
              <p:cNvPr id="6" name="TextBox 5">
                <a:extLst>
                  <a:ext uri="{FF2B5EF4-FFF2-40B4-BE49-F238E27FC236}">
                    <a16:creationId xmlns:a16="http://schemas.microsoft.com/office/drawing/2014/main" id="{04CB530F-83AC-6A54-D2EC-C36E0475ED84}"/>
                  </a:ext>
                </a:extLst>
              </p:cNvPr>
              <p:cNvSpPr txBox="1">
                <a:spLocks noRot="1" noChangeAspect="1" noMove="1" noResize="1" noEditPoints="1" noAdjustHandles="1" noChangeArrowheads="1" noChangeShapeType="1" noTextEdit="1"/>
              </p:cNvSpPr>
              <p:nvPr/>
            </p:nvSpPr>
            <p:spPr>
              <a:xfrm>
                <a:off x="1022705" y="1137339"/>
                <a:ext cx="10536663" cy="5410327"/>
              </a:xfrm>
              <a:prstGeom prst="rect">
                <a:avLst/>
              </a:prstGeom>
              <a:blipFill>
                <a:blip r:embed="rId2"/>
                <a:stretch>
                  <a:fillRect t="-1353"/>
                </a:stretch>
              </a:blipFill>
            </p:spPr>
            <p:txBody>
              <a:bodyPr/>
              <a:lstStyle/>
              <a:p>
                <a:r>
                  <a:rPr lang="en-US">
                    <a:noFill/>
                  </a:rPr>
                  <a:t> </a:t>
                </a:r>
              </a:p>
            </p:txBody>
          </p:sp>
        </mc:Fallback>
      </mc:AlternateContent>
    </p:spTree>
    <p:extLst>
      <p:ext uri="{BB962C8B-B14F-4D97-AF65-F5344CB8AC3E}">
        <p14:creationId xmlns:p14="http://schemas.microsoft.com/office/powerpoint/2010/main" val="4258966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959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CQT</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CCC7AA2-337E-F4C5-4F1F-6A55F9D9202A}"/>
                  </a:ext>
                </a:extLst>
              </p:cNvPr>
              <p:cNvSpPr txBox="1"/>
              <p:nvPr/>
            </p:nvSpPr>
            <p:spPr>
              <a:xfrm>
                <a:off x="1081052" y="1449099"/>
                <a:ext cx="8969227" cy="3959802"/>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同时，窗口函数也变化为：</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𝑊</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𝑛</m:t>
                              </m:r>
                            </m:e>
                          </m:d>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1</m:t>
                              </m:r>
                            </m:num>
                            <m:den>
                              <m:r>
                                <a:rPr lang="en-US" sz="1800" i="1" kern="100">
                                  <a:effectLst/>
                                  <a:latin typeface="Cambria Math" panose="02040503050406030204" pitchFamily="18" charset="0"/>
                                  <a:ea typeface="SimSun" panose="02010600030101010101" pitchFamily="2" charset="-122"/>
                                </a:rPr>
                                <m:t>2</m:t>
                              </m:r>
                            </m:den>
                          </m:f>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1+</m:t>
                              </m:r>
                              <m:func>
                                <m:funcPr>
                                  <m:ctrlPr>
                                    <a:rPr lang="en-US" sz="1800" i="1" kern="100">
                                      <a:effectLst/>
                                      <a:latin typeface="Cambria Math" panose="02040503050406030204" pitchFamily="18" charset="0"/>
                                      <a:ea typeface="SimSun" panose="02010600030101010101" pitchFamily="2" charset="-122"/>
                                    </a:rPr>
                                  </m:ctrlPr>
                                </m:funcPr>
                                <m:fName>
                                  <m:r>
                                    <m:rPr>
                                      <m:sty m:val="p"/>
                                    </m:rPr>
                                    <a:rPr lang="en-US" sz="1800" kern="100">
                                      <a:effectLst/>
                                      <a:latin typeface="Cambria Math" panose="02040503050406030204" pitchFamily="18" charset="0"/>
                                      <a:ea typeface="SimSun" panose="02010600030101010101" pitchFamily="2" charset="-122"/>
                                    </a:rPr>
                                    <m:t>cos</m:t>
                                  </m:r>
                                </m:fName>
                                <m:e>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2</m:t>
                                      </m:r>
                                      <m:r>
                                        <a:rPr lang="en-US" sz="1800" i="1" kern="100">
                                          <a:effectLst/>
                                          <a:latin typeface="Cambria Math" panose="02040503050406030204" pitchFamily="18" charset="0"/>
                                          <a:ea typeface="SimSun" panose="02010600030101010101" pitchFamily="2" charset="-122"/>
                                        </a:rPr>
                                        <m:t>𝜋</m:t>
                                      </m:r>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𝑛</m:t>
                                          </m:r>
                                        </m:num>
                                        <m:den>
                                          <m:r>
                                            <a:rPr lang="en-US" sz="1800" i="1" kern="100">
                                              <a:effectLst/>
                                              <a:latin typeface="Cambria Math" panose="02040503050406030204" pitchFamily="18" charset="0"/>
                                              <a:ea typeface="SimSun" panose="02010600030101010101" pitchFamily="2" charset="-122"/>
                                            </a:rPr>
                                            <m:t>𝑁</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r>
                                            <a:rPr lang="en-US" sz="1800" i="1" kern="100">
                                              <a:effectLst/>
                                              <a:latin typeface="Cambria Math" panose="02040503050406030204" pitchFamily="18" charset="0"/>
                                              <a:ea typeface="SimSun" panose="02010600030101010101" pitchFamily="2" charset="-122"/>
                                            </a:rPr>
                                            <m:t>−1</m:t>
                                          </m:r>
                                        </m:den>
                                      </m:f>
                                    </m:e>
                                  </m:d>
                                </m:e>
                              </m:func>
                            </m:e>
                          </m:d>
                          <m:r>
                            <a:rPr lang="en-US" sz="1800" i="1" kern="100">
                              <a:effectLst/>
                              <a:latin typeface="Cambria Math" panose="02040503050406030204" pitchFamily="18" charset="0"/>
                              <a:ea typeface="SimSun" panose="02010600030101010101" pitchFamily="2" charset="-122"/>
                            </a:rPr>
                            <m:t>#</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3−17</m:t>
                              </m:r>
                            </m:e>
                          </m:d>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综合上述式子，将短时傅里叶变换的结果转换为</a:t>
                </a: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结果的公式成为：</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𝑋</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1</m:t>
                              </m:r>
                            </m:num>
                            <m:den>
                              <m:r>
                                <a:rPr lang="en-US" sz="1800" i="1" kern="100">
                                  <a:effectLst/>
                                  <a:latin typeface="Cambria Math" panose="02040503050406030204" pitchFamily="18" charset="0"/>
                                  <a:ea typeface="SimSun" panose="02010600030101010101" pitchFamily="2" charset="-122"/>
                                </a:rPr>
                                <m:t>𝑁</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den>
                          </m:f>
                          <m:nary>
                            <m:naryPr>
                              <m:chr m:val="∑"/>
                              <m:limLoc m:val="undOvr"/>
                              <m:ctrlPr>
                                <a:rPr lang="en-US" sz="1800" i="1" kern="100">
                                  <a:effectLst/>
                                  <a:latin typeface="Cambria Math" panose="02040503050406030204" pitchFamily="18" charset="0"/>
                                  <a:ea typeface="SimSun" panose="02010600030101010101" pitchFamily="2" charset="-122"/>
                                </a:rPr>
                              </m:ctrlPr>
                            </m:naryPr>
                            <m:sub>
                              <m:r>
                                <a:rPr lang="en-US" sz="1800" i="1" kern="100">
                                  <a:effectLst/>
                                  <a:latin typeface="Cambria Math" panose="02040503050406030204" pitchFamily="18" charset="0"/>
                                  <a:ea typeface="SimSun" panose="02010600030101010101" pitchFamily="2" charset="-122"/>
                                </a:rPr>
                                <m:t>𝑛</m:t>
                              </m:r>
                              <m:r>
                                <a:rPr lang="en-US" sz="1800" i="1" kern="100">
                                  <a:effectLst/>
                                  <a:latin typeface="Cambria Math" panose="02040503050406030204" pitchFamily="18" charset="0"/>
                                  <a:ea typeface="SimSun" panose="02010600030101010101" pitchFamily="2" charset="-122"/>
                                </a:rPr>
                                <m:t>=0</m:t>
                              </m:r>
                            </m:sub>
                            <m:sup>
                              <m:r>
                                <a:rPr lang="en-US" sz="1800" i="1" kern="100">
                                  <a:effectLst/>
                                  <a:latin typeface="Cambria Math" panose="02040503050406030204" pitchFamily="18" charset="0"/>
                                  <a:ea typeface="SimSun" panose="02010600030101010101" pitchFamily="2" charset="-122"/>
                                </a:rPr>
                                <m:t>𝑁</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r>
                                <a:rPr lang="en-US" sz="1800" i="1" kern="100">
                                  <a:effectLst/>
                                  <a:latin typeface="Cambria Math" panose="02040503050406030204" pitchFamily="18" charset="0"/>
                                  <a:ea typeface="SimSun" panose="02010600030101010101" pitchFamily="2" charset="-122"/>
                                </a:rPr>
                                <m:t>−1</m:t>
                              </m:r>
                            </m:sup>
                            <m:e>
                              <m:r>
                                <a:rPr lang="en-US" sz="1800" i="1" kern="100">
                                  <a:effectLst/>
                                  <a:latin typeface="Cambria Math" panose="02040503050406030204" pitchFamily="18" charset="0"/>
                                  <a:ea typeface="SimSun" panose="02010600030101010101" pitchFamily="2" charset="-122"/>
                                </a:rPr>
                                <m:t>𝑊</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𝑛</m:t>
                                  </m:r>
                                </m:e>
                              </m:d>
                              <m:r>
                                <a:rPr lang="en-US" sz="1800" i="1" kern="100">
                                  <a:effectLst/>
                                  <a:latin typeface="Cambria Math" panose="02040503050406030204" pitchFamily="18" charset="0"/>
                                  <a:ea typeface="SimSun" panose="02010600030101010101" pitchFamily="2" charset="-122"/>
                                </a:rPr>
                                <m:t>𝑥</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𝑛</m:t>
                                  </m:r>
                                </m:e>
                              </m:d>
                              <m:sSup>
                                <m:sSupPr>
                                  <m:ctrlPr>
                                    <a:rPr lang="en-US" sz="1800" i="1" kern="100">
                                      <a:effectLst/>
                                      <a:latin typeface="Cambria Math" panose="02040503050406030204" pitchFamily="18" charset="0"/>
                                      <a:ea typeface="SimSun" panose="02010600030101010101" pitchFamily="2" charset="-122"/>
                                    </a:rPr>
                                  </m:ctrlPr>
                                </m:sSupPr>
                                <m:e>
                                  <m:r>
                                    <a:rPr lang="en-US" sz="1800" i="1" kern="100">
                                      <a:effectLst/>
                                      <a:latin typeface="Cambria Math" panose="02040503050406030204" pitchFamily="18" charset="0"/>
                                      <a:ea typeface="SimSun" panose="02010600030101010101" pitchFamily="2" charset="-122"/>
                                    </a:rPr>
                                    <m:t>𝑒</m:t>
                                  </m:r>
                                </m:e>
                                <m:sup>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2</m:t>
                                      </m:r>
                                      <m:r>
                                        <a:rPr lang="en-US" sz="1800" i="1" kern="100">
                                          <a:effectLst/>
                                          <a:latin typeface="Cambria Math" panose="02040503050406030204" pitchFamily="18" charset="0"/>
                                          <a:ea typeface="SimSun" panose="02010600030101010101" pitchFamily="2" charset="-122"/>
                                        </a:rPr>
                                        <m:t>𝑖</m:t>
                                      </m:r>
                                      <m:r>
                                        <a:rPr lang="en-US" sz="1800" i="1" kern="100">
                                          <a:effectLst/>
                                          <a:latin typeface="Cambria Math" panose="02040503050406030204" pitchFamily="18" charset="0"/>
                                          <a:ea typeface="SimSun" panose="02010600030101010101" pitchFamily="2" charset="-122"/>
                                        </a:rPr>
                                        <m:t>𝜋</m:t>
                                      </m:r>
                                      <m:r>
                                        <a:rPr lang="en-US" sz="1800" i="1" kern="100">
                                          <a:effectLst/>
                                          <a:latin typeface="Cambria Math" panose="02040503050406030204" pitchFamily="18" charset="0"/>
                                          <a:ea typeface="SimSun" panose="02010600030101010101" pitchFamily="2" charset="-122"/>
                                        </a:rPr>
                                        <m:t>𝑄𝑛</m:t>
                                      </m:r>
                                    </m:num>
                                    <m:den>
                                      <m:r>
                                        <a:rPr lang="en-US" sz="1800" i="1" kern="100">
                                          <a:effectLst/>
                                          <a:latin typeface="Cambria Math" panose="02040503050406030204" pitchFamily="18" charset="0"/>
                                          <a:ea typeface="SimSun" panose="02010600030101010101" pitchFamily="2" charset="-122"/>
                                        </a:rPr>
                                        <m:t>𝑁</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den>
                                  </m:f>
                                </m:sup>
                              </m:sSup>
                            </m:e>
                          </m:nary>
                          <m:r>
                            <a:rPr lang="en-US" sz="1800" i="1" kern="100">
                              <a:effectLst/>
                              <a:latin typeface="Cambria Math" panose="02040503050406030204" pitchFamily="18" charset="0"/>
                              <a:ea typeface="SimSun" panose="02010600030101010101" pitchFamily="2" charset="-122"/>
                            </a:rPr>
                            <m:t>#</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3−18</m:t>
                              </m:r>
                            </m:e>
                          </m:d>
                        </m:e>
                      </m:eqArr>
                    </m:oMath>
                  </m:oMathPara>
                </a14:m>
                <a:endParaRPr lang="en-US" sz="1800" kern="100" dirty="0">
                  <a:effectLst/>
                  <a:latin typeface="Times New Roman" panose="02020603050405020304" pitchFamily="18" charset="0"/>
                  <a:ea typeface="SimSun" panose="02010600030101010101" pitchFamily="2" charset="-122"/>
                </a:endParaRPr>
              </a:p>
            </p:txBody>
          </p:sp>
        </mc:Choice>
        <mc:Fallback>
          <p:sp>
            <p:nvSpPr>
              <p:cNvPr id="3" name="TextBox 2">
                <a:extLst>
                  <a:ext uri="{FF2B5EF4-FFF2-40B4-BE49-F238E27FC236}">
                    <a16:creationId xmlns:a16="http://schemas.microsoft.com/office/drawing/2014/main" id="{4CCC7AA2-337E-F4C5-4F1F-6A55F9D9202A}"/>
                  </a:ext>
                </a:extLst>
              </p:cNvPr>
              <p:cNvSpPr txBox="1">
                <a:spLocks noRot="1" noChangeAspect="1" noMove="1" noResize="1" noEditPoints="1" noAdjustHandles="1" noChangeArrowheads="1" noChangeShapeType="1" noTextEdit="1"/>
              </p:cNvSpPr>
              <p:nvPr/>
            </p:nvSpPr>
            <p:spPr>
              <a:xfrm>
                <a:off x="1081052" y="1449099"/>
                <a:ext cx="8969227" cy="3959802"/>
              </a:xfrm>
              <a:prstGeom prst="rect">
                <a:avLst/>
              </a:prstGeom>
              <a:blipFill>
                <a:blip r:embed="rId2"/>
                <a:stretch>
                  <a:fillRect t="-1849"/>
                </a:stretch>
              </a:blipFill>
            </p:spPr>
            <p:txBody>
              <a:bodyPr/>
              <a:lstStyle/>
              <a:p>
                <a:r>
                  <a:rPr lang="en-US">
                    <a:noFill/>
                  </a:rPr>
                  <a:t> </a:t>
                </a:r>
              </a:p>
            </p:txBody>
          </p:sp>
        </mc:Fallback>
      </mc:AlternateContent>
    </p:spTree>
    <p:extLst>
      <p:ext uri="{BB962C8B-B14F-4D97-AF65-F5344CB8AC3E}">
        <p14:creationId xmlns:p14="http://schemas.microsoft.com/office/powerpoint/2010/main" val="1119842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895951"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CQT</a:t>
            </a: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CCC7AA2-337E-F4C5-4F1F-6A55F9D9202A}"/>
                  </a:ext>
                </a:extLst>
              </p:cNvPr>
              <p:cNvSpPr txBox="1"/>
              <p:nvPr/>
            </p:nvSpPr>
            <p:spPr>
              <a:xfrm>
                <a:off x="1081052" y="1449099"/>
                <a:ext cx="8969227" cy="3959802"/>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同时，窗口函数也变化为：</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𝑊</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𝑛</m:t>
                              </m:r>
                            </m:e>
                          </m:d>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1</m:t>
                              </m:r>
                            </m:num>
                            <m:den>
                              <m:r>
                                <a:rPr lang="en-US" sz="1800" i="1" kern="100">
                                  <a:effectLst/>
                                  <a:latin typeface="Cambria Math" panose="02040503050406030204" pitchFamily="18" charset="0"/>
                                  <a:ea typeface="SimSun" panose="02010600030101010101" pitchFamily="2" charset="-122"/>
                                </a:rPr>
                                <m:t>2</m:t>
                              </m:r>
                            </m:den>
                          </m:f>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1+</m:t>
                              </m:r>
                              <m:func>
                                <m:funcPr>
                                  <m:ctrlPr>
                                    <a:rPr lang="en-US" sz="1800" i="1" kern="100">
                                      <a:effectLst/>
                                      <a:latin typeface="Cambria Math" panose="02040503050406030204" pitchFamily="18" charset="0"/>
                                      <a:ea typeface="SimSun" panose="02010600030101010101" pitchFamily="2" charset="-122"/>
                                    </a:rPr>
                                  </m:ctrlPr>
                                </m:funcPr>
                                <m:fName>
                                  <m:r>
                                    <m:rPr>
                                      <m:sty m:val="p"/>
                                    </m:rPr>
                                    <a:rPr lang="en-US" sz="1800" kern="100">
                                      <a:effectLst/>
                                      <a:latin typeface="Cambria Math" panose="02040503050406030204" pitchFamily="18" charset="0"/>
                                      <a:ea typeface="SimSun" panose="02010600030101010101" pitchFamily="2" charset="-122"/>
                                    </a:rPr>
                                    <m:t>cos</m:t>
                                  </m:r>
                                </m:fName>
                                <m:e>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2</m:t>
                                      </m:r>
                                      <m:r>
                                        <a:rPr lang="en-US" sz="1800" i="1" kern="100">
                                          <a:effectLst/>
                                          <a:latin typeface="Cambria Math" panose="02040503050406030204" pitchFamily="18" charset="0"/>
                                          <a:ea typeface="SimSun" panose="02010600030101010101" pitchFamily="2" charset="-122"/>
                                        </a:rPr>
                                        <m:t>𝜋</m:t>
                                      </m:r>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𝑛</m:t>
                                          </m:r>
                                        </m:num>
                                        <m:den>
                                          <m:r>
                                            <a:rPr lang="en-US" sz="1800" i="1" kern="100">
                                              <a:effectLst/>
                                              <a:latin typeface="Cambria Math" panose="02040503050406030204" pitchFamily="18" charset="0"/>
                                              <a:ea typeface="SimSun" panose="02010600030101010101" pitchFamily="2" charset="-122"/>
                                            </a:rPr>
                                            <m:t>𝑁</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r>
                                            <a:rPr lang="en-US" sz="1800" i="1" kern="100">
                                              <a:effectLst/>
                                              <a:latin typeface="Cambria Math" panose="02040503050406030204" pitchFamily="18" charset="0"/>
                                              <a:ea typeface="SimSun" panose="02010600030101010101" pitchFamily="2" charset="-122"/>
                                            </a:rPr>
                                            <m:t>−1</m:t>
                                          </m:r>
                                        </m:den>
                                      </m:f>
                                    </m:e>
                                  </m:d>
                                </m:e>
                              </m:func>
                            </m:e>
                          </m:d>
                          <m:r>
                            <a:rPr lang="en-US" sz="1800" i="1" kern="100">
                              <a:effectLst/>
                              <a:latin typeface="Cambria Math" panose="02040503050406030204" pitchFamily="18" charset="0"/>
                              <a:ea typeface="SimSun" panose="02010600030101010101" pitchFamily="2" charset="-122"/>
                            </a:rPr>
                            <m:t>#</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3−17</m:t>
                              </m:r>
                            </m:e>
                          </m:d>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综合上述式子，将短时傅里叶变换的结果转换为</a:t>
                </a: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结果的公式成为：</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𝑋</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1</m:t>
                              </m:r>
                            </m:num>
                            <m:den>
                              <m:r>
                                <a:rPr lang="en-US" sz="1800" i="1" kern="100">
                                  <a:effectLst/>
                                  <a:latin typeface="Cambria Math" panose="02040503050406030204" pitchFamily="18" charset="0"/>
                                  <a:ea typeface="SimSun" panose="02010600030101010101" pitchFamily="2" charset="-122"/>
                                </a:rPr>
                                <m:t>𝑁</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den>
                          </m:f>
                          <m:nary>
                            <m:naryPr>
                              <m:chr m:val="∑"/>
                              <m:limLoc m:val="undOvr"/>
                              <m:ctrlPr>
                                <a:rPr lang="en-US" sz="1800" i="1" kern="100">
                                  <a:effectLst/>
                                  <a:latin typeface="Cambria Math" panose="02040503050406030204" pitchFamily="18" charset="0"/>
                                  <a:ea typeface="SimSun" panose="02010600030101010101" pitchFamily="2" charset="-122"/>
                                </a:rPr>
                              </m:ctrlPr>
                            </m:naryPr>
                            <m:sub>
                              <m:r>
                                <a:rPr lang="en-US" sz="1800" i="1" kern="100">
                                  <a:effectLst/>
                                  <a:latin typeface="Cambria Math" panose="02040503050406030204" pitchFamily="18" charset="0"/>
                                  <a:ea typeface="SimSun" panose="02010600030101010101" pitchFamily="2" charset="-122"/>
                                </a:rPr>
                                <m:t>𝑛</m:t>
                              </m:r>
                              <m:r>
                                <a:rPr lang="en-US" sz="1800" i="1" kern="100">
                                  <a:effectLst/>
                                  <a:latin typeface="Cambria Math" panose="02040503050406030204" pitchFamily="18" charset="0"/>
                                  <a:ea typeface="SimSun" panose="02010600030101010101" pitchFamily="2" charset="-122"/>
                                </a:rPr>
                                <m:t>=0</m:t>
                              </m:r>
                            </m:sub>
                            <m:sup>
                              <m:r>
                                <a:rPr lang="en-US" sz="1800" i="1" kern="100">
                                  <a:effectLst/>
                                  <a:latin typeface="Cambria Math" panose="02040503050406030204" pitchFamily="18" charset="0"/>
                                  <a:ea typeface="SimSun" panose="02010600030101010101" pitchFamily="2" charset="-122"/>
                                </a:rPr>
                                <m:t>𝑁</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r>
                                <a:rPr lang="en-US" sz="1800" i="1" kern="100">
                                  <a:effectLst/>
                                  <a:latin typeface="Cambria Math" panose="02040503050406030204" pitchFamily="18" charset="0"/>
                                  <a:ea typeface="SimSun" panose="02010600030101010101" pitchFamily="2" charset="-122"/>
                                </a:rPr>
                                <m:t>−1</m:t>
                              </m:r>
                            </m:sup>
                            <m:e>
                              <m:r>
                                <a:rPr lang="en-US" sz="1800" i="1" kern="100">
                                  <a:effectLst/>
                                  <a:latin typeface="Cambria Math" panose="02040503050406030204" pitchFamily="18" charset="0"/>
                                  <a:ea typeface="SimSun" panose="02010600030101010101" pitchFamily="2" charset="-122"/>
                                </a:rPr>
                                <m:t>𝑊</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𝑛</m:t>
                                  </m:r>
                                </m:e>
                              </m:d>
                              <m:r>
                                <a:rPr lang="en-US" sz="1800" i="1" kern="100">
                                  <a:effectLst/>
                                  <a:latin typeface="Cambria Math" panose="02040503050406030204" pitchFamily="18" charset="0"/>
                                  <a:ea typeface="SimSun" panose="02010600030101010101" pitchFamily="2" charset="-122"/>
                                </a:rPr>
                                <m:t>𝑥</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𝑛</m:t>
                                  </m:r>
                                </m:e>
                              </m:d>
                              <m:sSup>
                                <m:sSupPr>
                                  <m:ctrlPr>
                                    <a:rPr lang="en-US" sz="1800" i="1" kern="100">
                                      <a:effectLst/>
                                      <a:latin typeface="Cambria Math" panose="02040503050406030204" pitchFamily="18" charset="0"/>
                                      <a:ea typeface="SimSun" panose="02010600030101010101" pitchFamily="2" charset="-122"/>
                                    </a:rPr>
                                  </m:ctrlPr>
                                </m:sSupPr>
                                <m:e>
                                  <m:r>
                                    <a:rPr lang="en-US" sz="1800" i="1" kern="100">
                                      <a:effectLst/>
                                      <a:latin typeface="Cambria Math" panose="02040503050406030204" pitchFamily="18" charset="0"/>
                                      <a:ea typeface="SimSun" panose="02010600030101010101" pitchFamily="2" charset="-122"/>
                                    </a:rPr>
                                    <m:t>𝑒</m:t>
                                  </m:r>
                                </m:e>
                                <m:sup>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2</m:t>
                                      </m:r>
                                      <m:r>
                                        <a:rPr lang="en-US" sz="1800" i="1" kern="100">
                                          <a:effectLst/>
                                          <a:latin typeface="Cambria Math" panose="02040503050406030204" pitchFamily="18" charset="0"/>
                                          <a:ea typeface="SimSun" panose="02010600030101010101" pitchFamily="2" charset="-122"/>
                                        </a:rPr>
                                        <m:t>𝑖</m:t>
                                      </m:r>
                                      <m:r>
                                        <a:rPr lang="en-US" sz="1800" i="1" kern="100">
                                          <a:effectLst/>
                                          <a:latin typeface="Cambria Math" panose="02040503050406030204" pitchFamily="18" charset="0"/>
                                          <a:ea typeface="SimSun" panose="02010600030101010101" pitchFamily="2" charset="-122"/>
                                        </a:rPr>
                                        <m:t>𝜋</m:t>
                                      </m:r>
                                      <m:r>
                                        <a:rPr lang="en-US" sz="1800" i="1" kern="100">
                                          <a:effectLst/>
                                          <a:latin typeface="Cambria Math" panose="02040503050406030204" pitchFamily="18" charset="0"/>
                                          <a:ea typeface="SimSun" panose="02010600030101010101" pitchFamily="2" charset="-122"/>
                                        </a:rPr>
                                        <m:t>𝑄𝑛</m:t>
                                      </m:r>
                                    </m:num>
                                    <m:den>
                                      <m:r>
                                        <a:rPr lang="en-US" sz="1800" i="1" kern="100">
                                          <a:effectLst/>
                                          <a:latin typeface="Cambria Math" panose="02040503050406030204" pitchFamily="18" charset="0"/>
                                          <a:ea typeface="SimSun" panose="02010600030101010101" pitchFamily="2" charset="-122"/>
                                        </a:rPr>
                                        <m:t>𝑁</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den>
                                  </m:f>
                                </m:sup>
                              </m:sSup>
                            </m:e>
                          </m:nary>
                          <m:r>
                            <a:rPr lang="en-US" sz="1800" i="1" kern="100">
                              <a:effectLst/>
                              <a:latin typeface="Cambria Math" panose="02040503050406030204" pitchFamily="18" charset="0"/>
                              <a:ea typeface="SimSun" panose="02010600030101010101" pitchFamily="2" charset="-122"/>
                            </a:rPr>
                            <m:t>#</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3−18</m:t>
                              </m:r>
                            </m:e>
                          </m:d>
                        </m:e>
                      </m:eqArr>
                    </m:oMath>
                  </m:oMathPara>
                </a14:m>
                <a:endParaRPr lang="en-US" sz="1800" kern="100" dirty="0">
                  <a:effectLst/>
                  <a:latin typeface="Times New Roman" panose="02020603050405020304" pitchFamily="18" charset="0"/>
                  <a:ea typeface="SimSun" panose="02010600030101010101" pitchFamily="2" charset="-122"/>
                </a:endParaRPr>
              </a:p>
            </p:txBody>
          </p:sp>
        </mc:Choice>
        <mc:Fallback>
          <p:sp>
            <p:nvSpPr>
              <p:cNvPr id="3" name="TextBox 2">
                <a:extLst>
                  <a:ext uri="{FF2B5EF4-FFF2-40B4-BE49-F238E27FC236}">
                    <a16:creationId xmlns:a16="http://schemas.microsoft.com/office/drawing/2014/main" id="{4CCC7AA2-337E-F4C5-4F1F-6A55F9D9202A}"/>
                  </a:ext>
                </a:extLst>
              </p:cNvPr>
              <p:cNvSpPr txBox="1">
                <a:spLocks noRot="1" noChangeAspect="1" noMove="1" noResize="1" noEditPoints="1" noAdjustHandles="1" noChangeArrowheads="1" noChangeShapeType="1" noTextEdit="1"/>
              </p:cNvSpPr>
              <p:nvPr/>
            </p:nvSpPr>
            <p:spPr>
              <a:xfrm>
                <a:off x="1081052" y="1449099"/>
                <a:ext cx="8969227" cy="3959802"/>
              </a:xfrm>
              <a:prstGeom prst="rect">
                <a:avLst/>
              </a:prstGeom>
              <a:blipFill>
                <a:blip r:embed="rId2"/>
                <a:stretch>
                  <a:fillRect t="-1849"/>
                </a:stretch>
              </a:blipFill>
            </p:spPr>
            <p:txBody>
              <a:bodyPr/>
              <a:lstStyle/>
              <a:p>
                <a:r>
                  <a:rPr lang="en-US">
                    <a:noFill/>
                  </a:rPr>
                  <a:t> </a:t>
                </a:r>
              </a:p>
            </p:txBody>
          </p:sp>
        </mc:Fallback>
      </mc:AlternateContent>
    </p:spTree>
    <p:extLst>
      <p:ext uri="{BB962C8B-B14F-4D97-AF65-F5344CB8AC3E}">
        <p14:creationId xmlns:p14="http://schemas.microsoft.com/office/powerpoint/2010/main" val="3958007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23" name="矩形 122"/>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24" name="圆角矩形 123"/>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26" name="圆角矩形 125"/>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28" name="矩形 127"/>
          <p:cNvSpPr/>
          <p:nvPr/>
        </p:nvSpPr>
        <p:spPr>
          <a:xfrm>
            <a:off x="633077" y="125666"/>
            <a:ext cx="995785"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KNN</a:t>
            </a:r>
          </a:p>
        </p:txBody>
      </p:sp>
      <p:sp>
        <p:nvSpPr>
          <p:cNvPr id="134" name="矩形 133"/>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72415BA-BE7F-AA7F-1619-18CD9EF5762E}"/>
                  </a:ext>
                </a:extLst>
              </p:cNvPr>
              <p:cNvSpPr txBox="1"/>
              <p:nvPr/>
            </p:nvSpPr>
            <p:spPr>
              <a:xfrm>
                <a:off x="262560" y="843944"/>
                <a:ext cx="11929440" cy="6707477"/>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设</a:t>
                </a: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滤波器的最低中心频率</a:t>
                </a:r>
                <a14:m>
                  <m:oMath xmlns:m="http://schemas.openxmlformats.org/officeDocument/2006/math">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𝐹</m:t>
                        </m:r>
                      </m:e>
                      <m:sub>
                        <m:r>
                          <a:rPr lang="en-US" sz="1800" i="1" kern="100">
                            <a:effectLst/>
                            <a:latin typeface="Cambria Math" panose="02040503050406030204" pitchFamily="18" charset="0"/>
                            <a:ea typeface="SimSun" panose="02010600030101010101" pitchFamily="2" charset="-122"/>
                          </a:rPr>
                          <m:t>𝑚𝑖𝑛</m:t>
                        </m:r>
                      </m:sub>
                    </m:sSub>
                  </m:oMath>
                </a14:m>
                <a:r>
                  <a:rPr lang="en-US" sz="1800" kern="100" dirty="0">
                    <a:effectLst/>
                    <a:latin typeface="Times New Roman" panose="02020603050405020304" pitchFamily="18" charset="0"/>
                    <a:ea typeface="SimSun" panose="02010600030101010101" pitchFamily="2" charset="-122"/>
                  </a:rPr>
                  <a:t>=32.70Hz(C0)</a:t>
                </a:r>
                <a:r>
                  <a:rPr lang="zh-CN" sz="1800" kern="100" dirty="0">
                    <a:effectLst/>
                    <a:latin typeface="Times New Roman" panose="02020603050405020304" pitchFamily="18" charset="0"/>
                    <a:ea typeface="SimSun" panose="02010600030101010101" pitchFamily="2" charset="-122"/>
                  </a:rPr>
                  <a:t>，每个倍频程中的滤波器个数</a:t>
                </a:r>
                <a14:m>
                  <m:oMath xmlns:m="http://schemas.openxmlformats.org/officeDocument/2006/math">
                    <m:r>
                      <a:rPr lang="en-US" sz="1800" i="1" kern="100">
                        <a:effectLst/>
                        <a:latin typeface="Cambria Math" panose="02040503050406030204" pitchFamily="18" charset="0"/>
                        <a:ea typeface="SimSun" panose="02010600030101010101" pitchFamily="2" charset="-122"/>
                      </a:rPr>
                      <m:t>𝑛</m:t>
                    </m:r>
                    <m:r>
                      <a:rPr lang="en-US" sz="1800" i="1" kern="100">
                        <a:effectLst/>
                        <a:latin typeface="Cambria Math" panose="02040503050406030204" pitchFamily="18" charset="0"/>
                        <a:ea typeface="SimSun" panose="02010600030101010101" pitchFamily="2" charset="-122"/>
                      </a:rPr>
                      <m:t>=12</m:t>
                    </m:r>
                  </m:oMath>
                </a14:m>
                <a:r>
                  <a:rPr lang="zh-CN" sz="1800" kern="100" dirty="0">
                    <a:effectLst/>
                    <a:latin typeface="Times New Roman" panose="02020603050405020304" pitchFamily="18" charset="0"/>
                    <a:ea typeface="SimSun" panose="02010600030101010101" pitchFamily="2" charset="-122"/>
                  </a:rPr>
                  <a:t>（半音），考虑</a:t>
                </a:r>
                <a:r>
                  <a:rPr lang="en-US" sz="1800" kern="100" dirty="0">
                    <a:effectLst/>
                    <a:latin typeface="Times New Roman" panose="02020603050405020304" pitchFamily="18" charset="0"/>
                    <a:ea typeface="SimSun" panose="02010600030101010101" pitchFamily="2" charset="-122"/>
                  </a:rPr>
                  <a:t>7</a:t>
                </a:r>
                <a:r>
                  <a:rPr lang="zh-CN" sz="1800" kern="100" dirty="0">
                    <a:effectLst/>
                    <a:latin typeface="Times New Roman" panose="02020603050405020304" pitchFamily="18" charset="0"/>
                    <a:ea typeface="SimSun" panose="02010600030101010101" pitchFamily="2" charset="-122"/>
                  </a:rPr>
                  <a:t>个八度音程内的频率范围，得到一个音频帧的</a:t>
                </a: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频谱：</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𝐶𝑄𝑇</m:t>
                          </m:r>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1</m:t>
                              </m:r>
                            </m:num>
                            <m:den>
                              <m:r>
                                <a:rPr lang="en-US" sz="1800" i="1" kern="100">
                                  <a:effectLst/>
                                  <a:latin typeface="Cambria Math" panose="02040503050406030204" pitchFamily="18" charset="0"/>
                                  <a:ea typeface="SimSun" panose="02010600030101010101" pitchFamily="2" charset="-122"/>
                                </a:rPr>
                                <m:t>𝑁</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den>
                          </m:f>
                          <m:nary>
                            <m:naryPr>
                              <m:chr m:val="∑"/>
                              <m:limLoc m:val="undOvr"/>
                              <m:ctrlPr>
                                <a:rPr lang="en-US" sz="1800" i="1" kern="100">
                                  <a:effectLst/>
                                  <a:latin typeface="Cambria Math" panose="02040503050406030204" pitchFamily="18" charset="0"/>
                                  <a:ea typeface="SimSun" panose="02010600030101010101" pitchFamily="2" charset="-122"/>
                                </a:rPr>
                              </m:ctrlPr>
                            </m:naryPr>
                            <m:sub>
                              <m:r>
                                <a:rPr lang="en-US" sz="1800" i="1" kern="100">
                                  <a:effectLst/>
                                  <a:latin typeface="Cambria Math" panose="02040503050406030204" pitchFamily="18" charset="0"/>
                                  <a:ea typeface="SimSun" panose="02010600030101010101" pitchFamily="2" charset="-122"/>
                                </a:rPr>
                                <m:t>𝑛</m:t>
                              </m:r>
                              <m:r>
                                <a:rPr lang="en-US" sz="1800" i="1" kern="100">
                                  <a:effectLst/>
                                  <a:latin typeface="Cambria Math" panose="02040503050406030204" pitchFamily="18" charset="0"/>
                                  <a:ea typeface="SimSun" panose="02010600030101010101" pitchFamily="2" charset="-122"/>
                                </a:rPr>
                                <m:t>=0</m:t>
                              </m:r>
                            </m:sub>
                            <m:sup>
                              <m:r>
                                <a:rPr lang="en-US" sz="1800" i="1" kern="100">
                                  <a:effectLst/>
                                  <a:latin typeface="Cambria Math" panose="02040503050406030204" pitchFamily="18" charset="0"/>
                                  <a:ea typeface="SimSun" panose="02010600030101010101" pitchFamily="2" charset="-122"/>
                                </a:rPr>
                                <m:t>𝑁</m:t>
                              </m:r>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r>
                                <a:rPr lang="en-US" sz="1800" i="1" kern="100">
                                  <a:effectLst/>
                                  <a:latin typeface="Cambria Math" panose="02040503050406030204" pitchFamily="18" charset="0"/>
                                  <a:ea typeface="SimSun" panose="02010600030101010101" pitchFamily="2" charset="-122"/>
                                </a:rPr>
                                <m:t>−1</m:t>
                              </m:r>
                            </m:sup>
                            <m:e>
                              <m:r>
                                <a:rPr lang="en-US" sz="1800" i="1" kern="100">
                                  <a:effectLst/>
                                  <a:latin typeface="Cambria Math" panose="02040503050406030204" pitchFamily="18" charset="0"/>
                                  <a:ea typeface="SimSun" panose="02010600030101010101" pitchFamily="2" charset="-122"/>
                                </a:rPr>
                                <m:t>𝑊</m:t>
                              </m:r>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𝑛</m:t>
                                  </m:r>
                                </m:e>
                              </m:d>
                              <m:r>
                                <a:rPr lang="en-US" sz="1800" i="1" kern="100">
                                  <a:effectLst/>
                                  <a:latin typeface="Cambria Math" panose="02040503050406030204" pitchFamily="18" charset="0"/>
                                  <a:ea typeface="SimSun" panose="02010600030101010101" pitchFamily="2" charset="-122"/>
                                </a:rPr>
                                <m:t>𝑥</m:t>
                              </m:r>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𝑛</m:t>
                                  </m:r>
                                </m:e>
                              </m:d>
                              <m:sSup>
                                <m:sSupPr>
                                  <m:ctrlPr>
                                    <a:rPr lang="en-US" sz="1800" i="1" kern="100">
                                      <a:effectLst/>
                                      <a:latin typeface="Cambria Math" panose="02040503050406030204" pitchFamily="18" charset="0"/>
                                      <a:ea typeface="SimSun" panose="02010600030101010101" pitchFamily="2" charset="-122"/>
                                    </a:rPr>
                                  </m:ctrlPr>
                                </m:sSupPr>
                                <m:e>
                                  <m:r>
                                    <a:rPr lang="en-US" sz="1800" i="1" kern="100">
                                      <a:effectLst/>
                                      <a:latin typeface="Cambria Math" panose="02040503050406030204" pitchFamily="18" charset="0"/>
                                      <a:ea typeface="SimSun" panose="02010600030101010101" pitchFamily="2" charset="-122"/>
                                    </a:rPr>
                                    <m:t>𝑒</m:t>
                                  </m:r>
                                </m:e>
                                <m:sup>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2</m:t>
                                      </m:r>
                                      <m:r>
                                        <a:rPr lang="en-US" sz="1800" i="1" kern="100">
                                          <a:effectLst/>
                                          <a:latin typeface="Cambria Math" panose="02040503050406030204" pitchFamily="18" charset="0"/>
                                          <a:ea typeface="SimSun" panose="02010600030101010101" pitchFamily="2" charset="-122"/>
                                        </a:rPr>
                                        <m:t>𝑖</m:t>
                                      </m:r>
                                      <m:r>
                                        <a:rPr lang="en-US" sz="1800" i="1" kern="100">
                                          <a:effectLst/>
                                          <a:latin typeface="Cambria Math" panose="02040503050406030204" pitchFamily="18" charset="0"/>
                                          <a:ea typeface="SimSun" panose="02010600030101010101" pitchFamily="2" charset="-122"/>
                                        </a:rPr>
                                        <m:t>𝜋</m:t>
                                      </m:r>
                                      <m:r>
                                        <a:rPr lang="en-US" sz="1800" i="1" kern="100">
                                          <a:effectLst/>
                                          <a:latin typeface="Cambria Math" panose="02040503050406030204" pitchFamily="18" charset="0"/>
                                          <a:ea typeface="SimSun" panose="02010600030101010101" pitchFamily="2" charset="-122"/>
                                        </a:rPr>
                                        <m:t>𝑄𝑛</m:t>
                                      </m:r>
                                    </m:num>
                                    <m:den>
                                      <m:r>
                                        <a:rPr lang="en-US" sz="1800" i="1" kern="100">
                                          <a:effectLst/>
                                          <a:latin typeface="Cambria Math" panose="02040503050406030204" pitchFamily="18" charset="0"/>
                                          <a:ea typeface="SimSun" panose="02010600030101010101" pitchFamily="2" charset="-122"/>
                                        </a:rPr>
                                        <m:t>𝑁</m:t>
                                      </m:r>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den>
                                  </m:f>
                                </m:sup>
                              </m:sSup>
                            </m:e>
                          </m:nary>
                          <m:r>
                            <a:rPr lang="en-US" sz="1800" i="1" kern="100">
                              <a:effectLst/>
                              <a:latin typeface="Cambria Math" panose="02040503050406030204" pitchFamily="18" charset="0"/>
                              <a:ea typeface="SimSun" panose="02010600030101010101" pitchFamily="2" charset="-122"/>
                            </a:rPr>
                            <m:t>#</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3−21</m:t>
                              </m:r>
                            </m:e>
                          </m:d>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其中：</a:t>
                </a:r>
                <a:endParaRPr lang="en-US" sz="1800" kern="100" dirty="0">
                  <a:effectLst/>
                  <a:latin typeface="Times New Roman" panose="02020603050405020304" pitchFamily="18" charset="0"/>
                  <a:ea typeface="SimSun" panose="02010600030101010101" pitchFamily="2" charset="-122"/>
                </a:endParaRPr>
              </a:p>
              <a:p>
                <a:pPr marL="0" marR="0" indent="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i="1" kern="100">
                          <a:effectLst/>
                          <a:latin typeface="Cambria Math" panose="02040503050406030204" pitchFamily="18" charset="0"/>
                          <a:ea typeface="SimSun" panose="02010600030101010101" pitchFamily="2" charset="-122"/>
                        </a:rPr>
                        <m:t>𝑘</m:t>
                      </m:r>
                      <m:r>
                        <a:rPr lang="en-US" sz="1800" i="1" kern="100">
                          <a:effectLst/>
                          <a:latin typeface="Cambria Math" panose="02040503050406030204" pitchFamily="18" charset="0"/>
                          <a:ea typeface="SimSun" panose="02010600030101010101" pitchFamily="2" charset="-122"/>
                        </a:rPr>
                        <m:t>∈</m:t>
                      </m:r>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0,83</m:t>
                          </m:r>
                        </m:e>
                      </m:d>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𝑘</m:t>
                      </m:r>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ℤ</m:t>
                      </m: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频谱的结果是一个</a:t>
                </a:r>
                <a:r>
                  <a:rPr lang="en-US" sz="1800" kern="100" dirty="0">
                    <a:effectLst/>
                    <a:latin typeface="Times New Roman" panose="02020603050405020304" pitchFamily="18" charset="0"/>
                    <a:ea typeface="SimSun" panose="02010600030101010101" pitchFamily="2" charset="-122"/>
                  </a:rPr>
                  <a:t>84</a:t>
                </a:r>
                <a:r>
                  <a:rPr lang="zh-CN" sz="1800" kern="100" dirty="0">
                    <a:effectLst/>
                    <a:latin typeface="Times New Roman" panose="02020603050405020304" pitchFamily="18" charset="0"/>
                    <a:ea typeface="SimSun" panose="02010600030101010101" pitchFamily="2" charset="-122"/>
                  </a:rPr>
                  <a:t>维的向量，向量的每一个维度代表着待测试的音频帧在十二平均律中不同八度内各个音符的强度。将</a:t>
                </a: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结果作为训练集实例</a:t>
                </a:r>
                <a14:m>
                  <m:oMath xmlns:m="http://schemas.openxmlformats.org/officeDocument/2006/math">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𝑋</m:t>
                        </m:r>
                      </m:e>
                      <m:sub>
                        <m:r>
                          <a:rPr lang="en-US" sz="1800" i="1" kern="100">
                            <a:effectLst/>
                            <a:latin typeface="Cambria Math" panose="02040503050406030204" pitchFamily="18" charset="0"/>
                            <a:ea typeface="SimSun" panose="02010600030101010101" pitchFamily="2" charset="-122"/>
                          </a:rPr>
                          <m:t>𝑖</m:t>
                        </m:r>
                      </m:sub>
                    </m:sSub>
                  </m:oMath>
                </a14:m>
                <a:r>
                  <a:rPr lang="zh-CN" sz="1800" kern="100" dirty="0">
                    <a:effectLst/>
                    <a:latin typeface="Times New Roman" panose="02020603050405020304" pitchFamily="18" charset="0"/>
                    <a:ea typeface="SimSun" panose="02010600030101010101" pitchFamily="2" charset="-122"/>
                  </a:rPr>
                  <a:t>与待聚类实例</a:t>
                </a:r>
                <a14:m>
                  <m:oMath xmlns:m="http://schemas.openxmlformats.org/officeDocument/2006/math">
                    <m:r>
                      <a:rPr lang="en-US" sz="1800" i="1" kern="100">
                        <a:effectLst/>
                        <a:latin typeface="Cambria Math" panose="02040503050406030204" pitchFamily="18" charset="0"/>
                        <a:ea typeface="SimSun" panose="02010600030101010101" pitchFamily="2" charset="-122"/>
                      </a:rPr>
                      <m:t>𝑋</m:t>
                    </m:r>
                  </m:oMath>
                </a14:m>
                <a:r>
                  <a:rPr lang="zh-CN" sz="1800" kern="100" dirty="0">
                    <a:effectLst/>
                    <a:latin typeface="Times New Roman" panose="02020603050405020304" pitchFamily="18" charset="0"/>
                    <a:ea typeface="SimSun" panose="02010600030101010101" pitchFamily="2" charset="-122"/>
                  </a:rPr>
                  <a:t>的特征向量。计算待聚类实例</a:t>
                </a:r>
                <a14:m>
                  <m:oMath xmlns:m="http://schemas.openxmlformats.org/officeDocument/2006/math">
                    <m:r>
                      <a:rPr lang="en-US" sz="1800" i="1" kern="100">
                        <a:effectLst/>
                        <a:latin typeface="Cambria Math" panose="02040503050406030204" pitchFamily="18" charset="0"/>
                        <a:ea typeface="SimSun" panose="02010600030101010101" pitchFamily="2" charset="-122"/>
                      </a:rPr>
                      <m:t>𝑋</m:t>
                    </m:r>
                  </m:oMath>
                </a14:m>
                <a:r>
                  <a:rPr lang="zh-CN" sz="1800" kern="100" dirty="0">
                    <a:effectLst/>
                    <a:latin typeface="Times New Roman" panose="02020603050405020304" pitchFamily="18" charset="0"/>
                    <a:ea typeface="SimSun" panose="02010600030101010101" pitchFamily="2" charset="-122"/>
                  </a:rPr>
                  <a:t>与训练集样本实例</a:t>
                </a:r>
                <a14:m>
                  <m:oMath xmlns:m="http://schemas.openxmlformats.org/officeDocument/2006/math">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𝑋</m:t>
                        </m:r>
                      </m:e>
                      <m:sub>
                        <m:r>
                          <a:rPr lang="en-US" sz="1800" i="1" kern="100">
                            <a:effectLst/>
                            <a:latin typeface="Cambria Math" panose="02040503050406030204" pitchFamily="18" charset="0"/>
                            <a:ea typeface="SimSun" panose="02010600030101010101" pitchFamily="2" charset="-122"/>
                          </a:rPr>
                          <m:t>𝑖</m:t>
                        </m:r>
                      </m:sub>
                    </m:sSub>
                  </m:oMath>
                </a14:m>
                <a:r>
                  <a:rPr lang="zh-CN" sz="1800" kern="100" dirty="0">
                    <a:effectLst/>
                    <a:latin typeface="Times New Roman" panose="02020603050405020304" pitchFamily="18" charset="0"/>
                    <a:ea typeface="SimSun" panose="02010600030101010101" pitchFamily="2" charset="-122"/>
                  </a:rPr>
                  <a:t>的欧氏距离：</a:t>
                </a:r>
                <a:endParaRPr lang="en-US" sz="1800" kern="100" dirty="0">
                  <a:effectLst/>
                  <a:latin typeface="Times New Roman" panose="02020603050405020304" pitchFamily="18" charset="0"/>
                  <a:ea typeface="SimSun" panose="02010600030101010101" pitchFamily="2" charset="-122"/>
                </a:endParaRPr>
              </a:p>
              <a:p>
                <a:pPr marL="0" marR="0" indent="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0" algn="just">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𝑑𝑖𝑠𝑡𝑎𝑛𝑐𝑒</m:t>
                              </m:r>
                            </m:e>
                            <m:sub>
                              <m:d>
                                <m:dPr>
                                  <m:ctrlPr>
                                    <a:rPr lang="en-US" sz="1800" i="1" kern="100">
                                      <a:effectLst/>
                                      <a:latin typeface="Cambria Math" panose="02040503050406030204" pitchFamily="18" charset="0"/>
                                      <a:ea typeface="SimSun" panose="02010600030101010101" pitchFamily="2" charset="-122"/>
                                    </a:rPr>
                                  </m:ctrlPr>
                                </m:dPr>
                                <m:e>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𝑋</m:t>
                                      </m:r>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𝑋</m:t>
                                      </m:r>
                                    </m:e>
                                    <m:sub>
                                      <m:r>
                                        <a:rPr lang="en-US" sz="1800" i="1" kern="100">
                                          <a:effectLst/>
                                          <a:latin typeface="Cambria Math" panose="02040503050406030204" pitchFamily="18" charset="0"/>
                                          <a:ea typeface="SimSun" panose="02010600030101010101" pitchFamily="2" charset="-122"/>
                                        </a:rPr>
                                        <m:t>𝑖</m:t>
                                      </m:r>
                                    </m:sub>
                                  </m:sSub>
                                </m:e>
                              </m:d>
                            </m:sub>
                          </m:sSub>
                          <m:r>
                            <a:rPr lang="en-US" sz="1800" i="1" kern="100">
                              <a:effectLst/>
                              <a:latin typeface="Cambria Math" panose="02040503050406030204" pitchFamily="18" charset="0"/>
                              <a:ea typeface="SimSun" panose="02010600030101010101" pitchFamily="2" charset="-122"/>
                            </a:rPr>
                            <m:t>=</m:t>
                          </m:r>
                          <m:rad>
                            <m:radPr>
                              <m:degHide m:val="on"/>
                              <m:ctrlPr>
                                <a:rPr lang="en-US" sz="1800" i="1" kern="100">
                                  <a:effectLst/>
                                  <a:latin typeface="Cambria Math" panose="02040503050406030204" pitchFamily="18" charset="0"/>
                                  <a:ea typeface="SimSun" panose="02010600030101010101" pitchFamily="2" charset="-122"/>
                                </a:rPr>
                              </m:ctrlPr>
                            </m:radPr>
                            <m:deg/>
                            <m:e>
                              <m:nary>
                                <m:naryPr>
                                  <m:chr m:val="∑"/>
                                  <m:limLoc m:val="undOvr"/>
                                  <m:ctrlPr>
                                    <a:rPr lang="en-US" sz="1800" i="1" kern="100">
                                      <a:effectLst/>
                                      <a:latin typeface="Cambria Math" panose="02040503050406030204" pitchFamily="18" charset="0"/>
                                      <a:ea typeface="SimSun" panose="02010600030101010101" pitchFamily="2" charset="-122"/>
                                    </a:rPr>
                                  </m:ctrlPr>
                                </m:naryPr>
                                <m:sub>
                                  <m:r>
                                    <a:rPr lang="en-US" sz="1800" i="1" kern="100">
                                      <a:effectLst/>
                                      <a:latin typeface="Cambria Math" panose="02040503050406030204" pitchFamily="18" charset="0"/>
                                      <a:ea typeface="SimSun" panose="02010600030101010101" pitchFamily="2" charset="-122"/>
                                    </a:rPr>
                                    <m:t>𝑘</m:t>
                                  </m:r>
                                  <m:r>
                                    <a:rPr lang="en-US" sz="1800" i="1" kern="100">
                                      <a:effectLst/>
                                      <a:latin typeface="Cambria Math" panose="02040503050406030204" pitchFamily="18" charset="0"/>
                                      <a:ea typeface="SimSun" panose="02010600030101010101" pitchFamily="2" charset="-122"/>
                                    </a:rPr>
                                    <m:t>=0</m:t>
                                  </m:r>
                                </m:sub>
                                <m:sup>
                                  <m:r>
                                    <a:rPr lang="en-US" sz="1800" i="1" kern="100">
                                      <a:effectLst/>
                                      <a:latin typeface="Cambria Math" panose="02040503050406030204" pitchFamily="18" charset="0"/>
                                      <a:ea typeface="SimSun" panose="02010600030101010101" pitchFamily="2" charset="-122"/>
                                    </a:rPr>
                                    <m:t>83</m:t>
                                  </m:r>
                                </m:sup>
                                <m:e>
                                  <m:sSup>
                                    <m:sSupPr>
                                      <m:ctrlPr>
                                        <a:rPr lang="en-US" sz="1800" i="1" kern="100">
                                          <a:effectLst/>
                                          <a:latin typeface="Cambria Math" panose="02040503050406030204" pitchFamily="18" charset="0"/>
                                          <a:ea typeface="SimSun" panose="02010600030101010101" pitchFamily="2" charset="-122"/>
                                        </a:rPr>
                                      </m:ctrlPr>
                                    </m:sSupPr>
                                    <m:e>
                                      <m:d>
                                        <m:dPr>
                                          <m:ctrlPr>
                                            <a:rPr lang="en-US" sz="1800" i="1" kern="100">
                                              <a:effectLst/>
                                              <a:latin typeface="Cambria Math" panose="02040503050406030204" pitchFamily="18" charset="0"/>
                                              <a:ea typeface="SimSun" panose="02010600030101010101" pitchFamily="2" charset="-122"/>
                                            </a:rPr>
                                          </m:ctrlPr>
                                        </m:dPr>
                                        <m:e>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𝐶𝑄𝑇</m:t>
                                              </m:r>
                                            </m:e>
                                            <m:sub>
                                              <m:r>
                                                <a:rPr lang="en-US" sz="1800" i="1" kern="100">
                                                  <a:effectLst/>
                                                  <a:latin typeface="Cambria Math" panose="02040503050406030204" pitchFamily="18" charset="0"/>
                                                  <a:ea typeface="SimSun" panose="02010600030101010101" pitchFamily="2" charset="-122"/>
                                                </a:rPr>
                                                <m:t>𝑋𝑖</m:t>
                                              </m:r>
                                            </m:sub>
                                          </m:sSub>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r>
                                            <a:rPr lang="en-US" sz="1800" i="1" kern="100">
                                              <a:effectLst/>
                                              <a:latin typeface="Cambria Math" panose="02040503050406030204" pitchFamily="18" charset="0"/>
                                              <a:ea typeface="SimSun" panose="02010600030101010101" pitchFamily="2" charset="-122"/>
                                            </a:rPr>
                                            <m:t>−</m:t>
                                          </m:r>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𝐶𝑄𝑇</m:t>
                                              </m:r>
                                            </m:e>
                                            <m:sub>
                                              <m:r>
                                                <a:rPr lang="en-US" sz="1800" i="1" kern="100">
                                                  <a:effectLst/>
                                                  <a:latin typeface="Cambria Math" panose="02040503050406030204" pitchFamily="18" charset="0"/>
                                                  <a:ea typeface="SimSun" panose="02010600030101010101" pitchFamily="2" charset="-122"/>
                                                </a:rPr>
                                                <m:t>𝑋</m:t>
                                              </m:r>
                                            </m:sub>
                                          </m:sSub>
                                          <m:d>
                                            <m:dPr>
                                              <m:begChr m:val="["/>
                                              <m:endChr m:val="]"/>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e>
                                      </m:d>
                                    </m:e>
                                    <m:sup>
                                      <m:r>
                                        <a:rPr lang="en-US" sz="1800" i="1" kern="100">
                                          <a:effectLst/>
                                          <a:latin typeface="Cambria Math" panose="02040503050406030204" pitchFamily="18" charset="0"/>
                                          <a:ea typeface="SimSun" panose="02010600030101010101" pitchFamily="2" charset="-122"/>
                                        </a:rPr>
                                        <m:t>2</m:t>
                                      </m:r>
                                    </m:sup>
                                  </m:sSup>
                                </m:e>
                              </m:nary>
                            </m:e>
                          </m:rad>
                          <m:r>
                            <a:rPr lang="en-US" sz="1800" i="1" kern="100">
                              <a:effectLst/>
                              <a:latin typeface="Cambria Math" panose="02040503050406030204" pitchFamily="18" charset="0"/>
                              <a:ea typeface="SimSun" panose="02010600030101010101" pitchFamily="2" charset="-122"/>
                            </a:rPr>
                            <m:t>#</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3−32</m:t>
                              </m:r>
                            </m:e>
                          </m:d>
                        </m:e>
                      </m:eqArr>
                    </m:oMath>
                  </m:oMathPara>
                </a14:m>
                <a:endParaRPr lang="en-US" sz="1800" kern="100" dirty="0">
                  <a:effectLst/>
                  <a:latin typeface="Times New Roman" panose="02020603050405020304" pitchFamily="18" charset="0"/>
                  <a:ea typeface="SimSun" panose="02010600030101010101" pitchFamily="2" charset="-122"/>
                </a:endParaRPr>
              </a:p>
            </p:txBody>
          </p:sp>
        </mc:Choice>
        <mc:Fallback>
          <p:sp>
            <p:nvSpPr>
              <p:cNvPr id="3" name="TextBox 2">
                <a:extLst>
                  <a:ext uri="{FF2B5EF4-FFF2-40B4-BE49-F238E27FC236}">
                    <a16:creationId xmlns:a16="http://schemas.microsoft.com/office/drawing/2014/main" id="{372415BA-BE7F-AA7F-1619-18CD9EF5762E}"/>
                  </a:ext>
                </a:extLst>
              </p:cNvPr>
              <p:cNvSpPr txBox="1">
                <a:spLocks noRot="1" noChangeAspect="1" noMove="1" noResize="1" noEditPoints="1" noAdjustHandles="1" noChangeArrowheads="1" noChangeShapeType="1" noTextEdit="1"/>
              </p:cNvSpPr>
              <p:nvPr/>
            </p:nvSpPr>
            <p:spPr>
              <a:xfrm>
                <a:off x="262560" y="843944"/>
                <a:ext cx="11929440" cy="6707477"/>
              </a:xfrm>
              <a:prstGeom prst="rect">
                <a:avLst/>
              </a:prstGeom>
              <a:blipFill>
                <a:blip r:embed="rId2"/>
                <a:stretch>
                  <a:fillRect l="-409" t="-999" r="-2351"/>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23" name="矩形 122"/>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24" name="圆角矩形 123"/>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26" name="圆角矩形 125"/>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28" name="矩形 127"/>
          <p:cNvSpPr/>
          <p:nvPr/>
        </p:nvSpPr>
        <p:spPr>
          <a:xfrm>
            <a:off x="633077" y="125666"/>
            <a:ext cx="995785"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KNN</a:t>
            </a:r>
          </a:p>
        </p:txBody>
      </p:sp>
      <p:sp>
        <p:nvSpPr>
          <p:cNvPr id="134" name="矩形 133"/>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pic>
        <p:nvPicPr>
          <p:cNvPr id="2" name="Picture 1">
            <a:extLst>
              <a:ext uri="{FF2B5EF4-FFF2-40B4-BE49-F238E27FC236}">
                <a16:creationId xmlns:a16="http://schemas.microsoft.com/office/drawing/2014/main" id="{0E044F36-23C6-11D5-328A-A7DA3BB7E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23" y="1249365"/>
            <a:ext cx="4631678" cy="4359269"/>
          </a:xfrm>
          <a:prstGeom prst="rect">
            <a:avLst/>
          </a:prstGeom>
        </p:spPr>
      </p:pic>
      <p:sp>
        <p:nvSpPr>
          <p:cNvPr id="5" name="TextBox 4">
            <a:extLst>
              <a:ext uri="{FF2B5EF4-FFF2-40B4-BE49-F238E27FC236}">
                <a16:creationId xmlns:a16="http://schemas.microsoft.com/office/drawing/2014/main" id="{B50C5AD5-A96E-8DB2-2724-4CACF8623AD2}"/>
              </a:ext>
            </a:extLst>
          </p:cNvPr>
          <p:cNvSpPr txBox="1"/>
          <p:nvPr/>
        </p:nvSpPr>
        <p:spPr>
          <a:xfrm>
            <a:off x="5341939" y="1249365"/>
            <a:ext cx="6371438" cy="2657138"/>
          </a:xfrm>
          <a:prstGeom prst="rect">
            <a:avLst/>
          </a:prstGeom>
          <a:noFill/>
        </p:spPr>
        <p:txBody>
          <a:bodyPr wrap="square">
            <a:spAutoFit/>
          </a:bodyPr>
          <a:lstStyle/>
          <a:p>
            <a:pPr marL="0" marR="0" indent="304800" algn="just">
              <a:lnSpc>
                <a:spcPts val="2000"/>
              </a:lnSpc>
              <a:spcBef>
                <a:spcPts val="0"/>
              </a:spcBef>
              <a:spcAft>
                <a:spcPts val="0"/>
              </a:spcAft>
            </a:pPr>
            <a:r>
              <a:rPr lang="zh-CN" altLang="en-US" kern="100" dirty="0">
                <a:latin typeface="Times New Roman" panose="02020603050405020304" pitchFamily="18" charset="0"/>
                <a:ea typeface="SimSun" panose="02010600030101010101" pitchFamily="2" charset="-122"/>
              </a:rPr>
              <a:t>左图</a:t>
            </a:r>
            <a:r>
              <a:rPr lang="zh-CN" sz="1800" kern="100" dirty="0">
                <a:effectLst/>
                <a:latin typeface="Times New Roman" panose="02020603050405020304" pitchFamily="18" charset="0"/>
                <a:ea typeface="SimSun" panose="02010600030101010101" pitchFamily="2" charset="-122"/>
              </a:rPr>
              <a:t>是一个</a:t>
            </a:r>
            <a:r>
              <a:rPr lang="en-US" sz="1800" kern="100" dirty="0" err="1">
                <a:effectLst/>
                <a:latin typeface="Times New Roman" panose="02020603050405020304" pitchFamily="18" charset="0"/>
                <a:ea typeface="SimSun" panose="02010600030101010101" pitchFamily="2" charset="-122"/>
              </a:rPr>
              <a:t>Cmaj</a:t>
            </a:r>
            <a:r>
              <a:rPr lang="zh-CN" sz="1800" kern="100" dirty="0">
                <a:effectLst/>
                <a:latin typeface="Times New Roman" panose="02020603050405020304" pitchFamily="18" charset="0"/>
                <a:ea typeface="SimSun" panose="02010600030101010101" pitchFamily="2" charset="-122"/>
              </a:rPr>
              <a:t>和弦的识别结果。在这个</a:t>
            </a:r>
            <a:r>
              <a:rPr lang="en-US" sz="1800" kern="100" dirty="0">
                <a:effectLst/>
                <a:latin typeface="Times New Roman" panose="02020603050405020304" pitchFamily="18" charset="0"/>
                <a:ea typeface="SimSun" panose="02010600030101010101" pitchFamily="2" charset="-122"/>
              </a:rPr>
              <a:t>KNN</a:t>
            </a:r>
            <a:r>
              <a:rPr lang="zh-CN" sz="1800" kern="100" dirty="0">
                <a:effectLst/>
                <a:latin typeface="Times New Roman" panose="02020603050405020304" pitchFamily="18" charset="0"/>
                <a:ea typeface="SimSun" panose="02010600030101010101" pitchFamily="2" charset="-122"/>
              </a:rPr>
              <a:t>模型中，我使用了</a:t>
            </a:r>
            <a:r>
              <a:rPr lang="en-US" sz="1800" kern="100" dirty="0" err="1">
                <a:effectLst/>
                <a:latin typeface="Times New Roman" panose="02020603050405020304" pitchFamily="18" charset="0"/>
                <a:ea typeface="SimSun" panose="02010600030101010101" pitchFamily="2" charset="-122"/>
              </a:rPr>
              <a:t>Alicias</a:t>
            </a:r>
            <a:r>
              <a:rPr lang="en-US" sz="1800" kern="100" dirty="0">
                <a:effectLst/>
                <a:latin typeface="Times New Roman" panose="02020603050405020304" pitchFamily="18" charset="0"/>
                <a:ea typeface="SimSun" panose="02010600030101010101" pitchFamily="2" charset="-122"/>
              </a:rPr>
              <a:t> Keys</a:t>
            </a:r>
            <a:r>
              <a:rPr lang="zh-CN" sz="1800" kern="100" dirty="0">
                <a:effectLst/>
                <a:latin typeface="Times New Roman" panose="02020603050405020304" pitchFamily="18" charset="0"/>
                <a:ea typeface="SimSun" panose="02010600030101010101" pitchFamily="2" charset="-122"/>
              </a:rPr>
              <a:t>钢琴音源采样作为训练数据，在</a:t>
            </a:r>
            <a:r>
              <a:rPr lang="en-US" sz="1800" kern="100" dirty="0">
                <a:effectLst/>
                <a:latin typeface="Times New Roman" panose="02020603050405020304" pitchFamily="18" charset="0"/>
                <a:ea typeface="SimSun" panose="02010600030101010101" pitchFamily="2" charset="-122"/>
              </a:rPr>
              <a:t>7</a:t>
            </a:r>
            <a:r>
              <a:rPr lang="zh-CN" sz="1800" kern="100" dirty="0">
                <a:effectLst/>
                <a:latin typeface="Times New Roman" panose="02020603050405020304" pitchFamily="18" charset="0"/>
                <a:ea typeface="SimSun" panose="02010600030101010101" pitchFamily="2" charset="-122"/>
              </a:rPr>
              <a:t>个不同的八度音程内，在</a:t>
            </a:r>
            <a:r>
              <a:rPr lang="en-US" sz="1800" kern="100" dirty="0">
                <a:effectLst/>
                <a:latin typeface="Times New Roman" panose="02020603050405020304" pitchFamily="18" charset="0"/>
                <a:ea typeface="SimSun" panose="02010600030101010101" pitchFamily="2" charset="-122"/>
              </a:rPr>
              <a:t>12</a:t>
            </a:r>
            <a:r>
              <a:rPr lang="zh-CN" sz="1800" kern="100" dirty="0">
                <a:effectLst/>
                <a:latin typeface="Times New Roman" panose="02020603050405020304" pitchFamily="18" charset="0"/>
                <a:ea typeface="SimSun" panose="02010600030101010101" pitchFamily="2" charset="-122"/>
              </a:rPr>
              <a:t>个不同的根音上构成了由大小三和弦、大小七和弦以及属和弦构成的</a:t>
            </a:r>
            <a:r>
              <a:rPr lang="en-US" sz="1800" kern="100" dirty="0">
                <a:effectLst/>
                <a:latin typeface="Times New Roman" panose="02020603050405020304" pitchFamily="18" charset="0"/>
                <a:ea typeface="SimSun" panose="02010600030101010101" pitchFamily="2" charset="-122"/>
              </a:rPr>
              <a:t>5</a:t>
            </a:r>
            <a:r>
              <a:rPr lang="zh-CN" sz="1800" kern="100" dirty="0">
                <a:effectLst/>
                <a:latin typeface="Times New Roman" panose="02020603050405020304" pitchFamily="18" charset="0"/>
                <a:ea typeface="SimSun" panose="02010600030101010101" pitchFamily="2" charset="-122"/>
              </a:rPr>
              <a:t>种不同的和弦。</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在由</a:t>
            </a: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频域谱计算得到的与训练数据集的</a:t>
            </a:r>
            <a:r>
              <a:rPr lang="en-US" sz="1800" kern="100" dirty="0">
                <a:effectLst/>
                <a:latin typeface="Times New Roman" panose="02020603050405020304" pitchFamily="18" charset="0"/>
                <a:ea typeface="SimSun" panose="02010600030101010101" pitchFamily="2" charset="-122"/>
              </a:rPr>
              <a:t>84</a:t>
            </a:r>
            <a:r>
              <a:rPr lang="zh-CN" sz="1800" kern="100" dirty="0">
                <a:effectLst/>
                <a:latin typeface="Times New Roman" panose="02020603050405020304" pitchFamily="18" charset="0"/>
                <a:ea typeface="SimSun" panose="02010600030101010101" pitchFamily="2" charset="-122"/>
              </a:rPr>
              <a:t>维空间欧式距离中，模型给出的最近三个样本数据标签均为“</a:t>
            </a:r>
            <a:r>
              <a:rPr lang="en-US" sz="1800" kern="100" dirty="0" err="1">
                <a:effectLst/>
                <a:latin typeface="Times New Roman" panose="02020603050405020304" pitchFamily="18" charset="0"/>
                <a:ea typeface="SimSun" panose="02010600030101010101" pitchFamily="2" charset="-122"/>
              </a:rPr>
              <a:t>EMaj</a:t>
            </a:r>
            <a:r>
              <a:rPr lang="zh-CN" sz="1800" kern="100" dirty="0">
                <a:effectLst/>
                <a:latin typeface="Times New Roman" panose="02020603050405020304" pitchFamily="18" charset="0"/>
                <a:ea typeface="SimSun" panose="02010600030101010101" pitchFamily="2" charset="-122"/>
              </a:rPr>
              <a:t>”。这是由于</a:t>
            </a:r>
            <a:r>
              <a:rPr lang="en-US" sz="1800" kern="100" dirty="0" err="1">
                <a:effectLst/>
                <a:latin typeface="Times New Roman" panose="02020603050405020304" pitchFamily="18" charset="0"/>
                <a:ea typeface="SimSun" panose="02010600030101010101" pitchFamily="2" charset="-122"/>
              </a:rPr>
              <a:t>CMaj</a:t>
            </a:r>
            <a:r>
              <a:rPr lang="zh-CN" sz="1800" kern="100" dirty="0">
                <a:effectLst/>
                <a:latin typeface="Times New Roman" panose="02020603050405020304" pitchFamily="18" charset="0"/>
                <a:ea typeface="SimSun" panose="02010600030101010101" pitchFamily="2" charset="-122"/>
              </a:rPr>
              <a:t>和弦的三度音（</a:t>
            </a:r>
            <a:r>
              <a:rPr lang="en-US" sz="1800" kern="100" dirty="0">
                <a:effectLst/>
                <a:latin typeface="Times New Roman" panose="02020603050405020304" pitchFamily="18" charset="0"/>
                <a:ea typeface="SimSun" panose="02010600030101010101" pitchFamily="2" charset="-122"/>
              </a:rPr>
              <a:t>E</a:t>
            </a:r>
            <a:r>
              <a:rPr lang="zh-CN" sz="1800" kern="100" dirty="0">
                <a:effectLst/>
                <a:latin typeface="Times New Roman" panose="02020603050405020304" pitchFamily="18" charset="0"/>
                <a:ea typeface="SimSun" panose="02010600030101010101" pitchFamily="2" charset="-122"/>
              </a:rPr>
              <a:t>）与</a:t>
            </a:r>
            <a:r>
              <a:rPr lang="en-US" sz="1800" kern="100" dirty="0" err="1">
                <a:effectLst/>
                <a:latin typeface="Times New Roman" panose="02020603050405020304" pitchFamily="18" charset="0"/>
                <a:ea typeface="SimSun" panose="02010600030101010101" pitchFamily="2" charset="-122"/>
              </a:rPr>
              <a:t>EMaj</a:t>
            </a:r>
            <a:r>
              <a:rPr lang="zh-CN" sz="1800" kern="100" dirty="0">
                <a:effectLst/>
                <a:latin typeface="Times New Roman" panose="02020603050405020304" pitchFamily="18" charset="0"/>
                <a:ea typeface="SimSun" panose="02010600030101010101" pitchFamily="2" charset="-122"/>
              </a:rPr>
              <a:t>和弦的根音（</a:t>
            </a:r>
            <a:r>
              <a:rPr lang="en-US" sz="1800" kern="100" dirty="0">
                <a:effectLst/>
                <a:latin typeface="Times New Roman" panose="02020603050405020304" pitchFamily="18" charset="0"/>
                <a:ea typeface="SimSun" panose="02010600030101010101" pitchFamily="2" charset="-122"/>
              </a:rPr>
              <a:t>E</a:t>
            </a:r>
            <a:r>
              <a:rPr lang="zh-CN" sz="1800" kern="100" dirty="0">
                <a:effectLst/>
                <a:latin typeface="Times New Roman" panose="02020603050405020304" pitchFamily="18" charset="0"/>
                <a:ea typeface="SimSun" panose="02010600030101010101" pitchFamily="2" charset="-122"/>
              </a:rPr>
              <a:t>）相同，</a:t>
            </a:r>
            <a:r>
              <a:rPr lang="en-US" sz="1800" kern="100" dirty="0" err="1">
                <a:effectLst/>
                <a:latin typeface="Times New Roman" panose="02020603050405020304" pitchFamily="18" charset="0"/>
                <a:ea typeface="SimSun" panose="02010600030101010101" pitchFamily="2" charset="-122"/>
              </a:rPr>
              <a:t>CMaj</a:t>
            </a:r>
            <a:r>
              <a:rPr lang="zh-CN" sz="1800" kern="100" dirty="0">
                <a:effectLst/>
                <a:latin typeface="Times New Roman" panose="02020603050405020304" pitchFamily="18" charset="0"/>
                <a:ea typeface="SimSun" panose="02010600030101010101" pitchFamily="2" charset="-122"/>
              </a:rPr>
              <a:t>和弦的根音与</a:t>
            </a:r>
            <a:r>
              <a:rPr lang="en-US" sz="1800" kern="100" dirty="0" err="1">
                <a:effectLst/>
                <a:latin typeface="Times New Roman" panose="02020603050405020304" pitchFamily="18" charset="0"/>
                <a:ea typeface="SimSun" panose="02010600030101010101" pitchFamily="2" charset="-122"/>
              </a:rPr>
              <a:t>EMaj</a:t>
            </a:r>
            <a:r>
              <a:rPr lang="zh-CN" sz="1800" kern="100" dirty="0">
                <a:effectLst/>
                <a:latin typeface="Times New Roman" panose="02020603050405020304" pitchFamily="18" charset="0"/>
                <a:ea typeface="SimSun" panose="02010600030101010101" pitchFamily="2" charset="-122"/>
              </a:rPr>
              <a:t>和弦的五音（</a:t>
            </a:r>
            <a:r>
              <a:rPr lang="en-US" sz="1800" kern="100" dirty="0">
                <a:effectLst/>
                <a:latin typeface="Times New Roman" panose="02020603050405020304" pitchFamily="18" charset="0"/>
                <a:ea typeface="SimSun" panose="02010600030101010101" pitchFamily="2" charset="-122"/>
              </a:rPr>
              <a:t>B</a:t>
            </a:r>
            <a:r>
              <a:rPr lang="zh-CN" sz="1800" kern="100" dirty="0">
                <a:effectLst/>
                <a:latin typeface="Times New Roman" panose="02020603050405020304" pitchFamily="18" charset="0"/>
                <a:ea typeface="SimSun" panose="02010600030101010101" pitchFamily="2" charset="-122"/>
              </a:rPr>
              <a:t>）、</a:t>
            </a:r>
            <a:r>
              <a:rPr lang="en-US" sz="1800" kern="100" dirty="0" err="1">
                <a:effectLst/>
                <a:latin typeface="Times New Roman" panose="02020603050405020304" pitchFamily="18" charset="0"/>
                <a:ea typeface="SimSun" panose="02010600030101010101" pitchFamily="2" charset="-122"/>
              </a:rPr>
              <a:t>CMaj</a:t>
            </a:r>
            <a:r>
              <a:rPr lang="zh-CN" sz="1800" kern="100" dirty="0">
                <a:effectLst/>
                <a:latin typeface="Times New Roman" panose="02020603050405020304" pitchFamily="18" charset="0"/>
                <a:ea typeface="SimSun" panose="02010600030101010101" pitchFamily="2" charset="-122"/>
              </a:rPr>
              <a:t>和弦的五音（</a:t>
            </a:r>
            <a:r>
              <a:rPr lang="en-US" sz="1800" kern="100" dirty="0">
                <a:effectLst/>
                <a:latin typeface="Times New Roman" panose="02020603050405020304" pitchFamily="18" charset="0"/>
                <a:ea typeface="SimSun" panose="02010600030101010101" pitchFamily="2" charset="-122"/>
              </a:rPr>
              <a:t>G</a:t>
            </a:r>
            <a:r>
              <a:rPr lang="zh-CN" sz="1800" kern="100" dirty="0">
                <a:effectLst/>
                <a:latin typeface="Times New Roman" panose="02020603050405020304" pitchFamily="18" charset="0"/>
                <a:ea typeface="SimSun" panose="02010600030101010101" pitchFamily="2" charset="-122"/>
              </a:rPr>
              <a:t>）与</a:t>
            </a:r>
            <a:r>
              <a:rPr lang="en-US" sz="1800" kern="100" dirty="0" err="1">
                <a:effectLst/>
                <a:latin typeface="Times New Roman" panose="02020603050405020304" pitchFamily="18" charset="0"/>
                <a:ea typeface="SimSun" panose="02010600030101010101" pitchFamily="2" charset="-122"/>
              </a:rPr>
              <a:t>EMaj</a:t>
            </a:r>
            <a:r>
              <a:rPr lang="zh-CN" sz="1800" kern="100" dirty="0">
                <a:effectLst/>
                <a:latin typeface="Times New Roman" panose="02020603050405020304" pitchFamily="18" charset="0"/>
                <a:ea typeface="SimSun" panose="02010600030101010101" pitchFamily="2" charset="-122"/>
              </a:rPr>
              <a:t>和弦的三音（</a:t>
            </a:r>
            <a:r>
              <a:rPr lang="en-US" sz="1800" kern="100" dirty="0">
                <a:effectLst/>
                <a:latin typeface="Times New Roman" panose="02020603050405020304" pitchFamily="18" charset="0"/>
                <a:ea typeface="SimSun" panose="02010600030101010101" pitchFamily="2" charset="-122"/>
              </a:rPr>
              <a:t>#G</a:t>
            </a:r>
            <a:r>
              <a:rPr lang="zh-CN" sz="1800" kern="100" dirty="0">
                <a:effectLst/>
                <a:latin typeface="Times New Roman" panose="02020603050405020304" pitchFamily="18" charset="0"/>
                <a:ea typeface="SimSun" panose="02010600030101010101" pitchFamily="2" charset="-122"/>
              </a:rPr>
              <a:t>）都相差半音导致的，这也是</a:t>
            </a:r>
            <a:r>
              <a:rPr lang="en-US" sz="1800" kern="100" dirty="0">
                <a:effectLst/>
                <a:latin typeface="Times New Roman" panose="02020603050405020304" pitchFamily="18" charset="0"/>
                <a:ea typeface="SimSun" panose="02010600030101010101" pitchFamily="2" charset="-122"/>
              </a:rPr>
              <a:t>CQT</a:t>
            </a:r>
            <a:r>
              <a:rPr lang="zh-CN" sz="1800" kern="100" dirty="0">
                <a:effectLst/>
                <a:latin typeface="Times New Roman" panose="02020603050405020304" pitchFamily="18" charset="0"/>
                <a:ea typeface="SimSun" panose="02010600030101010101" pitchFamily="2" charset="-122"/>
              </a:rPr>
              <a:t>频域谱的不足所在。</a:t>
            </a:r>
            <a:endParaRPr lang="en-US" sz="18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51571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23" name="矩形 122"/>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24" name="圆角矩形 123"/>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26" name="圆角矩形 125"/>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28" name="矩形 127"/>
          <p:cNvSpPr/>
          <p:nvPr/>
        </p:nvSpPr>
        <p:spPr>
          <a:xfrm>
            <a:off x="633077" y="125666"/>
            <a:ext cx="995785"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KNN</a:t>
            </a:r>
          </a:p>
        </p:txBody>
      </p:sp>
      <p:sp>
        <p:nvSpPr>
          <p:cNvPr id="134" name="矩形 133"/>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3" name="TextBox 2">
            <a:extLst>
              <a:ext uri="{FF2B5EF4-FFF2-40B4-BE49-F238E27FC236}">
                <a16:creationId xmlns:a16="http://schemas.microsoft.com/office/drawing/2014/main" id="{9AC1408D-E19A-089A-3443-CF91BB303282}"/>
              </a:ext>
            </a:extLst>
          </p:cNvPr>
          <p:cNvSpPr txBox="1"/>
          <p:nvPr/>
        </p:nvSpPr>
        <p:spPr>
          <a:xfrm>
            <a:off x="566708" y="1033837"/>
            <a:ext cx="4982610" cy="369332"/>
          </a:xfrm>
          <a:prstGeom prst="rect">
            <a:avLst/>
          </a:prstGeom>
          <a:noFill/>
        </p:spPr>
        <p:txBody>
          <a:bodyPr wrap="square" rtlCol="0">
            <a:spAutoFit/>
          </a:bodyPr>
          <a:lstStyle/>
          <a:p>
            <a:r>
              <a:rPr lang="zh-CN" altLang="en-US" dirty="0"/>
              <a:t>实验结果</a:t>
            </a:r>
            <a:endParaRPr lang="en-US" dirty="0"/>
          </a:p>
        </p:txBody>
      </p:sp>
      <p:pic>
        <p:nvPicPr>
          <p:cNvPr id="4" name="Picture 3">
            <a:extLst>
              <a:ext uri="{FF2B5EF4-FFF2-40B4-BE49-F238E27FC236}">
                <a16:creationId xmlns:a16="http://schemas.microsoft.com/office/drawing/2014/main" id="{03E71E64-5A4F-18A5-966F-5353F3399552}"/>
              </a:ext>
            </a:extLst>
          </p:cNvPr>
          <p:cNvPicPr>
            <a:picLocks noChangeAspect="1"/>
          </p:cNvPicPr>
          <p:nvPr/>
        </p:nvPicPr>
        <p:blipFill>
          <a:blip r:embed="rId2"/>
          <a:stretch>
            <a:fillRect/>
          </a:stretch>
        </p:blipFill>
        <p:spPr>
          <a:xfrm>
            <a:off x="3058013" y="1091319"/>
            <a:ext cx="5884347" cy="5089872"/>
          </a:xfrm>
          <a:prstGeom prst="rect">
            <a:avLst/>
          </a:prstGeom>
        </p:spPr>
      </p:pic>
    </p:spTree>
    <p:extLst>
      <p:ext uri="{BB962C8B-B14F-4D97-AF65-F5344CB8AC3E}">
        <p14:creationId xmlns:p14="http://schemas.microsoft.com/office/powerpoint/2010/main" val="1041503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23" name="矩形 122"/>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24" name="圆角矩形 123"/>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26" name="圆角矩形 125"/>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28" name="矩形 127"/>
          <p:cNvSpPr/>
          <p:nvPr/>
        </p:nvSpPr>
        <p:spPr>
          <a:xfrm>
            <a:off x="633077" y="125666"/>
            <a:ext cx="184172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CQT+PCP</a:t>
            </a:r>
          </a:p>
        </p:txBody>
      </p:sp>
      <p:sp>
        <p:nvSpPr>
          <p:cNvPr id="134" name="矩形 133"/>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pic>
        <p:nvPicPr>
          <p:cNvPr id="3" name="Picture 2">
            <a:extLst>
              <a:ext uri="{FF2B5EF4-FFF2-40B4-BE49-F238E27FC236}">
                <a16:creationId xmlns:a16="http://schemas.microsoft.com/office/drawing/2014/main" id="{9485D5B0-F42D-12AE-953F-3638E0C87137}"/>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3292010" y="2086040"/>
            <a:ext cx="5607980" cy="4173138"/>
          </a:xfrm>
          <a:prstGeom prst="rect">
            <a:avLst/>
          </a:prstGeom>
        </p:spPr>
      </p:pic>
      <p:sp>
        <p:nvSpPr>
          <p:cNvPr id="4" name="TextBox 3">
            <a:extLst>
              <a:ext uri="{FF2B5EF4-FFF2-40B4-BE49-F238E27FC236}">
                <a16:creationId xmlns:a16="http://schemas.microsoft.com/office/drawing/2014/main" id="{8B15732A-81E8-E54B-BB56-9BEAB13E9201}"/>
              </a:ext>
            </a:extLst>
          </p:cNvPr>
          <p:cNvSpPr txBox="1"/>
          <p:nvPr/>
        </p:nvSpPr>
        <p:spPr>
          <a:xfrm>
            <a:off x="763398" y="1157681"/>
            <a:ext cx="4974672" cy="646331"/>
          </a:xfrm>
          <a:prstGeom prst="rect">
            <a:avLst/>
          </a:prstGeom>
          <a:noFill/>
        </p:spPr>
        <p:txBody>
          <a:bodyPr wrap="square" rtlCol="0">
            <a:spAutoFit/>
          </a:bodyPr>
          <a:lstStyle/>
          <a:p>
            <a:r>
              <a:rPr lang="zh-CN" altLang="en-US" dirty="0"/>
              <a:t>考虑将</a:t>
            </a:r>
            <a:r>
              <a:rPr lang="en-US" altLang="zh-CN" dirty="0"/>
              <a:t>CQT</a:t>
            </a:r>
            <a:r>
              <a:rPr lang="zh-CN" altLang="en-US" dirty="0"/>
              <a:t>与</a:t>
            </a:r>
            <a:r>
              <a:rPr lang="en-US" altLang="zh-CN" dirty="0"/>
              <a:t>PCP</a:t>
            </a:r>
            <a:r>
              <a:rPr lang="zh-CN" altLang="en-US" dirty="0"/>
              <a:t>相结合，运用</a:t>
            </a:r>
            <a:r>
              <a:rPr lang="en-US" altLang="zh-CN" dirty="0"/>
              <a:t>CQT</a:t>
            </a:r>
            <a:r>
              <a:rPr lang="zh-CN" altLang="en-US" dirty="0"/>
              <a:t>变换求得</a:t>
            </a:r>
            <a:r>
              <a:rPr lang="en-US" altLang="zh-CN" dirty="0"/>
              <a:t>PCP</a:t>
            </a:r>
            <a:r>
              <a:rPr lang="zh-CN" altLang="en-US" dirty="0"/>
              <a:t>向量，再进行和弦模式匹配</a:t>
            </a:r>
            <a:endParaRPr lang="en-US" dirty="0"/>
          </a:p>
        </p:txBody>
      </p:sp>
    </p:spTree>
    <p:extLst>
      <p:ext uri="{BB962C8B-B14F-4D97-AF65-F5344CB8AC3E}">
        <p14:creationId xmlns:p14="http://schemas.microsoft.com/office/powerpoint/2010/main" val="1424142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23" name="矩形 122"/>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24" name="圆角矩形 123"/>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26" name="圆角矩形 125"/>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28" name="矩形 127"/>
          <p:cNvSpPr/>
          <p:nvPr/>
        </p:nvSpPr>
        <p:spPr>
          <a:xfrm>
            <a:off x="633077" y="125666"/>
            <a:ext cx="1841723"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CQT+PCP</a:t>
            </a:r>
          </a:p>
        </p:txBody>
      </p:sp>
      <p:sp>
        <p:nvSpPr>
          <p:cNvPr id="134" name="矩形 133"/>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2" name="TextBox 1">
            <a:extLst>
              <a:ext uri="{FF2B5EF4-FFF2-40B4-BE49-F238E27FC236}">
                <a16:creationId xmlns:a16="http://schemas.microsoft.com/office/drawing/2014/main" id="{8035B550-4236-23D9-E9FB-7A6A745A7057}"/>
              </a:ext>
            </a:extLst>
          </p:cNvPr>
          <p:cNvSpPr txBox="1"/>
          <p:nvPr/>
        </p:nvSpPr>
        <p:spPr>
          <a:xfrm>
            <a:off x="775690" y="1233464"/>
            <a:ext cx="5977448" cy="369332"/>
          </a:xfrm>
          <a:prstGeom prst="rect">
            <a:avLst/>
          </a:prstGeom>
          <a:noFill/>
        </p:spPr>
        <p:txBody>
          <a:bodyPr wrap="square" rtlCol="0">
            <a:spAutoFit/>
          </a:bodyPr>
          <a:lstStyle/>
          <a:p>
            <a:r>
              <a:rPr lang="zh-CN" altLang="en-US" dirty="0"/>
              <a:t>实验结果</a:t>
            </a:r>
            <a:endParaRPr lang="en-US" dirty="0"/>
          </a:p>
        </p:txBody>
      </p:sp>
      <p:pic>
        <p:nvPicPr>
          <p:cNvPr id="5" name="Picture 4">
            <a:extLst>
              <a:ext uri="{FF2B5EF4-FFF2-40B4-BE49-F238E27FC236}">
                <a16:creationId xmlns:a16="http://schemas.microsoft.com/office/drawing/2014/main" id="{4CD505DF-753E-DB6B-8559-B75A9D4887CF}"/>
              </a:ext>
            </a:extLst>
          </p:cNvPr>
          <p:cNvPicPr>
            <a:picLocks noChangeAspect="1"/>
          </p:cNvPicPr>
          <p:nvPr/>
        </p:nvPicPr>
        <p:blipFill>
          <a:blip r:embed="rId2"/>
          <a:stretch>
            <a:fillRect/>
          </a:stretch>
        </p:blipFill>
        <p:spPr>
          <a:xfrm>
            <a:off x="3058013" y="1116486"/>
            <a:ext cx="5884347" cy="5089872"/>
          </a:xfrm>
          <a:prstGeom prst="rect">
            <a:avLst/>
          </a:prstGeom>
        </p:spPr>
      </p:pic>
    </p:spTree>
    <p:extLst>
      <p:ext uri="{BB962C8B-B14F-4D97-AF65-F5344CB8AC3E}">
        <p14:creationId xmlns:p14="http://schemas.microsoft.com/office/powerpoint/2010/main" val="3964911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分析讨论</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a:solidFill>
                  <a:schemeClr val="bg1"/>
                </a:solidFill>
              </a:rPr>
              <a:t>1.</a:t>
            </a:r>
            <a:r>
              <a:rPr lang="zh-CN" altLang="en-US" sz="2400" dirty="0">
                <a:solidFill>
                  <a:schemeClr val="bg1"/>
                </a:solidFill>
              </a:rPr>
              <a:t>试验数据分析</a:t>
            </a:r>
            <a:endParaRPr lang="en-US" altLang="zh-CN" sz="2400" dirty="0">
              <a:solidFill>
                <a:schemeClr val="bg1"/>
              </a:solidFill>
            </a:endParaRPr>
          </a:p>
          <a:p>
            <a:pPr>
              <a:lnSpc>
                <a:spcPct val="150000"/>
              </a:lnSpc>
            </a:pPr>
            <a:r>
              <a:rPr lang="en-US" altLang="zh-CN" sz="2400" dirty="0">
                <a:solidFill>
                  <a:schemeClr val="bg1"/>
                </a:solidFill>
              </a:rPr>
              <a:t>2.</a:t>
            </a:r>
            <a:r>
              <a:rPr lang="zh-CN" altLang="en-US" sz="2400" dirty="0">
                <a:solidFill>
                  <a:schemeClr val="bg1"/>
                </a:solidFill>
              </a:rPr>
              <a:t>试验误差分析</a:t>
            </a:r>
            <a:endParaRPr lang="en-US" altLang="zh-CN" sz="2400" dirty="0">
              <a:solidFill>
                <a:schemeClr val="bg1"/>
              </a:solidFill>
            </a:endParaRPr>
          </a:p>
          <a:p>
            <a:pPr>
              <a:lnSpc>
                <a:spcPct val="150000"/>
              </a:lnSpc>
            </a:pPr>
            <a:r>
              <a:rPr lang="en-US" altLang="zh-CN" sz="2400" dirty="0">
                <a:solidFill>
                  <a:schemeClr val="bg1"/>
                </a:solidFill>
              </a:rPr>
              <a:t>3.</a:t>
            </a:r>
            <a:r>
              <a:rPr lang="zh-CN" altLang="en-US" sz="2400" dirty="0">
                <a:solidFill>
                  <a:schemeClr val="bg1"/>
                </a:solidFill>
              </a:rPr>
              <a:t>试验不足之处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ANALYSIS &amp; DISCUSSION</a:t>
            </a: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试验数据分析</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2" name="Picture 1">
            <a:extLst>
              <a:ext uri="{FF2B5EF4-FFF2-40B4-BE49-F238E27FC236}">
                <a16:creationId xmlns:a16="http://schemas.microsoft.com/office/drawing/2014/main" id="{DD4214E3-A4A7-73A8-72AD-05D8E27E606E}"/>
              </a:ext>
            </a:extLst>
          </p:cNvPr>
          <p:cNvPicPr>
            <a:picLocks noChangeAspect="1"/>
          </p:cNvPicPr>
          <p:nvPr/>
        </p:nvPicPr>
        <p:blipFill>
          <a:blip r:embed="rId2"/>
          <a:stretch>
            <a:fillRect/>
          </a:stretch>
        </p:blipFill>
        <p:spPr>
          <a:xfrm>
            <a:off x="478623" y="1116486"/>
            <a:ext cx="5884347" cy="5089872"/>
          </a:xfrm>
          <a:prstGeom prst="rect">
            <a:avLst/>
          </a:prstGeom>
        </p:spPr>
      </p:pic>
      <p:sp>
        <p:nvSpPr>
          <p:cNvPr id="3" name="TextBox 2">
            <a:extLst>
              <a:ext uri="{FF2B5EF4-FFF2-40B4-BE49-F238E27FC236}">
                <a16:creationId xmlns:a16="http://schemas.microsoft.com/office/drawing/2014/main" id="{140B12BC-FD98-E54C-D063-CCCAECC8D3BA}"/>
              </a:ext>
            </a:extLst>
          </p:cNvPr>
          <p:cNvSpPr txBox="1"/>
          <p:nvPr/>
        </p:nvSpPr>
        <p:spPr>
          <a:xfrm>
            <a:off x="6744749" y="1317072"/>
            <a:ext cx="4597167" cy="2308324"/>
          </a:xfrm>
          <a:prstGeom prst="rect">
            <a:avLst/>
          </a:prstGeom>
          <a:noFill/>
        </p:spPr>
        <p:txBody>
          <a:bodyPr wrap="square" rtlCol="0">
            <a:spAutoFit/>
          </a:bodyPr>
          <a:lstStyle/>
          <a:p>
            <a:r>
              <a:rPr lang="zh-CN" altLang="en-US" dirty="0"/>
              <a:t>在传统的</a:t>
            </a:r>
            <a:r>
              <a:rPr lang="en-US" altLang="zh-CN" dirty="0"/>
              <a:t>PCP</a:t>
            </a:r>
            <a:r>
              <a:rPr lang="zh-CN" altLang="en-US" dirty="0"/>
              <a:t>方法中，由于</a:t>
            </a:r>
            <a:r>
              <a:rPr lang="en-US" altLang="zh-CN" dirty="0"/>
              <a:t>DFT</a:t>
            </a:r>
            <a:r>
              <a:rPr lang="zh-CN" altLang="en-US" dirty="0"/>
              <a:t>频谱在低频区域分辨率严重不足，故和弦识别的准确率偏低</a:t>
            </a:r>
            <a:endParaRPr lang="en-US" altLang="zh-CN" dirty="0"/>
          </a:p>
          <a:p>
            <a:r>
              <a:rPr lang="zh-CN" altLang="en-US" dirty="0"/>
              <a:t>在</a:t>
            </a:r>
            <a:r>
              <a:rPr lang="en-US" altLang="zh-CN" dirty="0"/>
              <a:t>CQT</a:t>
            </a:r>
            <a:r>
              <a:rPr lang="zh-CN" altLang="en-US" dirty="0"/>
              <a:t>频谱进行</a:t>
            </a:r>
            <a:r>
              <a:rPr lang="en-US" altLang="zh-CN" dirty="0"/>
              <a:t>KNN</a:t>
            </a:r>
            <a:r>
              <a:rPr lang="zh-CN" altLang="en-US" dirty="0"/>
              <a:t>聚类时，由于</a:t>
            </a:r>
            <a:r>
              <a:rPr lang="en-US" altLang="zh-CN" dirty="0"/>
              <a:t>CQT</a:t>
            </a:r>
            <a:r>
              <a:rPr lang="zh-CN" altLang="en-US" dirty="0"/>
              <a:t>频谱的半音频率泄露，在和弦匹配时容易受到半音误差的影响。</a:t>
            </a:r>
            <a:endParaRPr lang="en-US" altLang="zh-CN" dirty="0"/>
          </a:p>
          <a:p>
            <a:r>
              <a:rPr lang="zh-CN" altLang="en-US" dirty="0"/>
              <a:t>在</a:t>
            </a:r>
            <a:r>
              <a:rPr lang="en-US" altLang="zh-CN" dirty="0"/>
              <a:t>CQT</a:t>
            </a:r>
            <a:r>
              <a:rPr lang="zh-CN" altLang="en-US" dirty="0"/>
              <a:t>与</a:t>
            </a:r>
            <a:r>
              <a:rPr lang="en-US" altLang="zh-CN" dirty="0"/>
              <a:t>PCP</a:t>
            </a:r>
            <a:r>
              <a:rPr lang="zh-CN" altLang="en-US" dirty="0"/>
              <a:t>相结合的和弦匹配系统中，系统取得了较高的准确性。</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89165" y="322399"/>
            <a:ext cx="3373373" cy="384719"/>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BACKGROUNDS</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428870"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选题背景概述</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 name="TextBox 3">
            <a:extLst>
              <a:ext uri="{FF2B5EF4-FFF2-40B4-BE49-F238E27FC236}">
                <a16:creationId xmlns:a16="http://schemas.microsoft.com/office/drawing/2014/main" id="{D2F68F01-2E8C-8C54-F349-588873A9A7C9}"/>
              </a:ext>
            </a:extLst>
          </p:cNvPr>
          <p:cNvSpPr txBox="1"/>
          <p:nvPr/>
        </p:nvSpPr>
        <p:spPr>
          <a:xfrm>
            <a:off x="1292942" y="1922206"/>
            <a:ext cx="8863781" cy="1754326"/>
          </a:xfrm>
          <a:prstGeom prst="rect">
            <a:avLst/>
          </a:prstGeom>
          <a:noFill/>
        </p:spPr>
        <p:txBody>
          <a:bodyPr wrap="square" rtlCol="0">
            <a:spAutoFit/>
          </a:bodyPr>
          <a:lstStyle/>
          <a:p>
            <a:r>
              <a:rPr lang="zh-CN" altLang="en-US" dirty="0"/>
              <a:t>和弦的辨别能力是在音乐学习当中必不可少的技能。但是，为进行过专业训练的人很难快速准确的对一首音乐中的和弦进行快速准确的听辨。随着计算机技术的发展，利用快速傅里叶变换与各种智能算法，本文拟使用上述算法，对音乐的和弦进行识别与分析。拟采用由</a:t>
            </a:r>
            <a:r>
              <a:rPr lang="en-US" altLang="zh-CN" dirty="0"/>
              <a:t>Takuya FUJISHIMA</a:t>
            </a:r>
            <a:r>
              <a:rPr lang="zh-CN" altLang="en-US" dirty="0"/>
              <a:t>于</a:t>
            </a:r>
            <a:r>
              <a:rPr lang="en-US" altLang="zh-CN" dirty="0"/>
              <a:t>1999</a:t>
            </a:r>
            <a:r>
              <a:rPr lang="zh-CN" altLang="en-US" dirty="0"/>
              <a:t>年提出的</a:t>
            </a:r>
            <a:r>
              <a:rPr lang="en-US" altLang="zh-CN" dirty="0"/>
              <a:t>PCP</a:t>
            </a:r>
            <a:r>
              <a:rPr lang="zh-CN" altLang="en-US" dirty="0"/>
              <a:t>（</a:t>
            </a:r>
            <a:r>
              <a:rPr lang="en-US" altLang="zh-CN" dirty="0"/>
              <a:t>Pitch Class Profile</a:t>
            </a:r>
            <a:r>
              <a:rPr lang="zh-CN" altLang="en-US" dirty="0"/>
              <a:t>）算法为基础，结合</a:t>
            </a:r>
            <a:r>
              <a:rPr lang="en-US" altLang="zh-CN" dirty="0"/>
              <a:t>DNN</a:t>
            </a:r>
            <a:r>
              <a:rPr lang="zh-CN" altLang="en-US" dirty="0"/>
              <a:t>等智能算法加以改进，增加音乐的节拍跟踪，实现对于音乐中和弦的智能识别系统。</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ANALYSIS &amp; DISCUSSION</a:t>
            </a: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试验误差分析</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TextBox 1">
            <a:extLst>
              <a:ext uri="{FF2B5EF4-FFF2-40B4-BE49-F238E27FC236}">
                <a16:creationId xmlns:a16="http://schemas.microsoft.com/office/drawing/2014/main" id="{CABA5B56-EAAD-2F0B-E55A-CC356F86F7F6}"/>
              </a:ext>
            </a:extLst>
          </p:cNvPr>
          <p:cNvSpPr txBox="1"/>
          <p:nvPr/>
        </p:nvSpPr>
        <p:spPr>
          <a:xfrm>
            <a:off x="1065402" y="1585519"/>
            <a:ext cx="10217791" cy="923330"/>
          </a:xfrm>
          <a:prstGeom prst="rect">
            <a:avLst/>
          </a:prstGeom>
          <a:noFill/>
        </p:spPr>
        <p:txBody>
          <a:bodyPr wrap="square" rtlCol="0">
            <a:spAutoFit/>
          </a:bodyPr>
          <a:lstStyle/>
          <a:p>
            <a:r>
              <a:rPr lang="zh-CN" altLang="en-US" dirty="0"/>
              <a:t>传统的基于</a:t>
            </a:r>
            <a:r>
              <a:rPr lang="en-US" altLang="zh-CN" dirty="0"/>
              <a:t>DFT</a:t>
            </a:r>
            <a:r>
              <a:rPr lang="zh-CN" altLang="en-US" dirty="0"/>
              <a:t>的</a:t>
            </a:r>
            <a:r>
              <a:rPr lang="en-US" altLang="zh-CN" dirty="0"/>
              <a:t>PCP</a:t>
            </a:r>
            <a:r>
              <a:rPr lang="zh-CN" altLang="en-US" dirty="0"/>
              <a:t>存在</a:t>
            </a:r>
            <a:r>
              <a:rPr lang="en-US" altLang="zh-CN" dirty="0"/>
              <a:t>DFT</a:t>
            </a:r>
            <a:r>
              <a:rPr lang="zh-CN" altLang="en-US" dirty="0"/>
              <a:t>在低频区域分辨率不足而产生的误差</a:t>
            </a:r>
            <a:endParaRPr lang="en-US" altLang="zh-CN" dirty="0"/>
          </a:p>
          <a:p>
            <a:r>
              <a:rPr lang="en-US" altLang="zh-CN" dirty="0"/>
              <a:t>CQT</a:t>
            </a:r>
            <a:r>
              <a:rPr lang="zh-CN" altLang="en-US" dirty="0"/>
              <a:t>频谱存在着半音频率泄露而产生的误差，在</a:t>
            </a:r>
            <a:r>
              <a:rPr lang="en-US" altLang="zh-CN" dirty="0"/>
              <a:t>KNN</a:t>
            </a:r>
            <a:r>
              <a:rPr lang="zh-CN" altLang="en-US" dirty="0"/>
              <a:t>聚类中，</a:t>
            </a:r>
            <a:r>
              <a:rPr lang="en-US" altLang="zh-CN" dirty="0"/>
              <a:t>KNN</a:t>
            </a:r>
            <a:r>
              <a:rPr lang="zh-CN" altLang="en-US" dirty="0"/>
              <a:t>模型受到此误差影响较大</a:t>
            </a:r>
            <a:endParaRPr lang="en-US" altLang="zh-CN" dirty="0"/>
          </a:p>
          <a:p>
            <a:r>
              <a:rPr lang="en-US" altLang="zh-CN" dirty="0"/>
              <a:t>KNN</a:t>
            </a:r>
            <a:r>
              <a:rPr lang="zh-CN" altLang="en-US" dirty="0"/>
              <a:t>的训练数据质量不佳</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ANALYSIS &amp; DISCUSSION</a:t>
            </a: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试验不足之处</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TextBox 1">
            <a:extLst>
              <a:ext uri="{FF2B5EF4-FFF2-40B4-BE49-F238E27FC236}">
                <a16:creationId xmlns:a16="http://schemas.microsoft.com/office/drawing/2014/main" id="{CDACBD23-60EE-E455-2311-ED31018F3DA4}"/>
              </a:ext>
            </a:extLst>
          </p:cNvPr>
          <p:cNvSpPr txBox="1"/>
          <p:nvPr/>
        </p:nvSpPr>
        <p:spPr>
          <a:xfrm>
            <a:off x="1023457" y="1770077"/>
            <a:ext cx="10041622" cy="923330"/>
          </a:xfrm>
          <a:prstGeom prst="rect">
            <a:avLst/>
          </a:prstGeom>
          <a:noFill/>
        </p:spPr>
        <p:txBody>
          <a:bodyPr wrap="square" rtlCol="0">
            <a:spAutoFit/>
          </a:bodyPr>
          <a:lstStyle/>
          <a:p>
            <a:r>
              <a:rPr lang="en-US" altLang="zh-CN" dirty="0"/>
              <a:t>KNN</a:t>
            </a:r>
            <a:r>
              <a:rPr lang="zh-CN" altLang="en-US" dirty="0"/>
              <a:t>训练样本质量低</a:t>
            </a:r>
            <a:endParaRPr lang="en-US" altLang="zh-CN" dirty="0"/>
          </a:p>
          <a:p>
            <a:r>
              <a:rPr lang="zh-CN" altLang="en-US" dirty="0"/>
              <a:t>周期乘数法的计算量大</a:t>
            </a:r>
            <a:endParaRPr lang="en-US" altLang="zh-CN" dirty="0"/>
          </a:p>
          <a:p>
            <a:r>
              <a:rPr lang="zh-CN" altLang="en-US" dirty="0"/>
              <a:t>没有找到优质的训练与测试数据</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2010737"/>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展望未来</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1" name="圆角矩形 30"/>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6</a:t>
            </a:r>
            <a:endParaRPr lang="zh-CN" altLang="en-US" sz="3600" dirty="0"/>
          </a:p>
        </p:txBody>
      </p:sp>
      <p:sp>
        <p:nvSpPr>
          <p:cNvPr id="32" name="矩形 31"/>
          <p:cNvSpPr/>
          <p:nvPr/>
        </p:nvSpPr>
        <p:spPr>
          <a:xfrm>
            <a:off x="3643382" y="310334"/>
            <a:ext cx="2298122"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FUTURE PROSPECT</a:t>
            </a:r>
          </a:p>
        </p:txBody>
      </p:sp>
      <p:sp>
        <p:nvSpPr>
          <p:cNvPr id="33" name="圆角矩形 32"/>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5" name="矩形 34"/>
          <p:cNvSpPr/>
          <p:nvPr/>
        </p:nvSpPr>
        <p:spPr>
          <a:xfrm>
            <a:off x="1016299" y="70487"/>
            <a:ext cx="1710725"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展望未来</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3" name="TextBox 2">
            <a:extLst>
              <a:ext uri="{FF2B5EF4-FFF2-40B4-BE49-F238E27FC236}">
                <a16:creationId xmlns:a16="http://schemas.microsoft.com/office/drawing/2014/main" id="{2E4FAFE9-08A8-A1AE-5858-AA679B0808D4}"/>
              </a:ext>
            </a:extLst>
          </p:cNvPr>
          <p:cNvSpPr txBox="1"/>
          <p:nvPr/>
        </p:nvSpPr>
        <p:spPr>
          <a:xfrm>
            <a:off x="1301343" y="1715710"/>
            <a:ext cx="9280322" cy="3426579"/>
          </a:xfrm>
          <a:prstGeom prst="rect">
            <a:avLst/>
          </a:prstGeom>
          <a:noFill/>
        </p:spPr>
        <p:txBody>
          <a:bodyPr wrap="square">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本次实验尝试探究计算机技术与人文艺术类学科的交叉，在音乐和弦的识别工作中取得了初步的进展。计算机自动和弦识别系统是一种能够从音频信号中提取和弦信息的技术，它在音乐分析、生成、教育等领域有着广泛的应用。自</a:t>
            </a:r>
            <a:r>
              <a:rPr lang="en-US" sz="1800" kern="100" dirty="0">
                <a:effectLst/>
                <a:latin typeface="Times New Roman" panose="02020603050405020304" pitchFamily="18" charset="0"/>
                <a:ea typeface="SimSun" panose="02010600030101010101" pitchFamily="2" charset="-122"/>
              </a:rPr>
              <a:t>1999</a:t>
            </a:r>
            <a:r>
              <a:rPr lang="zh-CN" sz="1800" kern="100" dirty="0">
                <a:effectLst/>
                <a:latin typeface="Times New Roman" panose="02020603050405020304" pitchFamily="18" charset="0"/>
                <a:ea typeface="SimSun" panose="02010600030101010101" pitchFamily="2" charset="-122"/>
              </a:rPr>
              <a:t>年</a:t>
            </a:r>
            <a:r>
              <a:rPr lang="en-US" sz="1800" kern="100" dirty="0">
                <a:effectLst/>
                <a:latin typeface="Times New Roman" panose="02020603050405020304" pitchFamily="18" charset="0"/>
                <a:ea typeface="SimSun" panose="02010600030101010101" pitchFamily="2" charset="-122"/>
              </a:rPr>
              <a:t>Takuya FUJISHIMA</a:t>
            </a:r>
            <a:r>
              <a:rPr lang="zh-CN" sz="1800" kern="100" dirty="0">
                <a:effectLst/>
                <a:latin typeface="Times New Roman" panose="02020603050405020304" pitchFamily="18" charset="0"/>
                <a:ea typeface="SimSun" panose="02010600030101010101" pitchFamily="2" charset="-122"/>
              </a:rPr>
              <a:t>提出</a:t>
            </a:r>
            <a:r>
              <a:rPr lang="en-US" sz="1800" kern="100" dirty="0">
                <a:effectLst/>
                <a:latin typeface="Times New Roman" panose="02020603050405020304" pitchFamily="18" charset="0"/>
                <a:ea typeface="SimSun" panose="02010600030101010101" pitchFamily="2" charset="-122"/>
              </a:rPr>
              <a:t>PCP</a:t>
            </a:r>
            <a:r>
              <a:rPr lang="zh-CN" sz="1800" kern="100" dirty="0">
                <a:effectLst/>
                <a:latin typeface="Times New Roman" panose="02020603050405020304" pitchFamily="18" charset="0"/>
                <a:ea typeface="SimSun" panose="02010600030101010101" pitchFamily="2" charset="-122"/>
              </a:rPr>
              <a:t>模型以来，和弦识别技术也随着时间不断迭代。本文尝试了历年来诸多不同的算法，进行对比与改进，尝试提高计算机自动识别和弦系统的准确率。</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计算机科学与音乐领域的结合，体现了当今世界各学科交叉的趋势，然而目前来说，各种人工智能算法与其他智能算法的运用大部分集中在计算机视觉、</a:t>
            </a:r>
            <a:r>
              <a:rPr lang="en-US" sz="1800" kern="100" dirty="0">
                <a:effectLst/>
                <a:latin typeface="Times New Roman" panose="02020603050405020304" pitchFamily="18" charset="0"/>
                <a:ea typeface="SimSun" panose="02010600030101010101" pitchFamily="2" charset="-122"/>
              </a:rPr>
              <a:t>NLP</a:t>
            </a:r>
            <a:r>
              <a:rPr lang="zh-CN" sz="1800" kern="100" dirty="0">
                <a:effectLst/>
                <a:latin typeface="Times New Roman" panose="02020603050405020304" pitchFamily="18" charset="0"/>
                <a:ea typeface="SimSun" panose="02010600030101010101" pitchFamily="2" charset="-122"/>
              </a:rPr>
              <a:t>等领域，计算机科学在音乐领域中的研究相对较少。未来的发展方向有以下几个方面：</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首先，针对目前在计算机算法在音乐研究中数据集较少的问题，有望能产生更多多元化的、顺应时代发展的、更精确的数据集。</a:t>
            </a:r>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其次，是计算机科学在音乐领域中更多实用功能的落地，除开和弦识别外，目前也出现了诸如人声伴奏分离算法、自动作曲与作词</a:t>
            </a:r>
            <a:r>
              <a:rPr lang="en-US" sz="1800" kern="100" dirty="0">
                <a:effectLst/>
                <a:latin typeface="Times New Roman" panose="02020603050405020304" pitchFamily="18" charset="0"/>
                <a:ea typeface="SimSun" panose="02010600030101010101" pitchFamily="2" charset="-122"/>
              </a:rPr>
              <a:t>AI</a:t>
            </a:r>
            <a:r>
              <a:rPr lang="zh-CN" sz="1800" kern="100" dirty="0">
                <a:effectLst/>
                <a:latin typeface="Times New Roman" panose="02020603050405020304" pitchFamily="18" charset="0"/>
                <a:ea typeface="SimSun" panose="02010600030101010101" pitchFamily="2" charset="-122"/>
              </a:rPr>
              <a:t>、</a:t>
            </a:r>
            <a:r>
              <a:rPr lang="en-US" sz="1800" kern="100" dirty="0">
                <a:effectLst/>
                <a:latin typeface="Times New Roman" panose="02020603050405020304" pitchFamily="18" charset="0"/>
                <a:ea typeface="SimSun" panose="02010600030101010101" pitchFamily="2" charset="-122"/>
              </a:rPr>
              <a:t>AI</a:t>
            </a:r>
            <a:r>
              <a:rPr lang="zh-CN" sz="1800" kern="100" dirty="0">
                <a:effectLst/>
                <a:latin typeface="Times New Roman" panose="02020603050405020304" pitchFamily="18" charset="0"/>
                <a:ea typeface="SimSun" panose="02010600030101010101" pitchFamily="2" charset="-122"/>
              </a:rPr>
              <a:t>人声合成等先进应用。随着计算机科学的不断发展，有望出现更多在音乐创作、音乐分析领域中更为实用的应用。</a:t>
            </a:r>
            <a:endParaRPr lang="en-US" sz="1800" kern="100" dirty="0">
              <a:effectLst/>
              <a:latin typeface="Times New Roman" panose="02020603050405020304" pitchFamily="18" charset="0"/>
              <a:ea typeface="SimSun"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5" name="矩形 14"/>
          <p:cNvSpPr/>
          <p:nvPr/>
        </p:nvSpPr>
        <p:spPr>
          <a:xfrm>
            <a:off x="4583087" y="2637994"/>
            <a:ext cx="5277407" cy="1446550"/>
          </a:xfrm>
          <a:prstGeom prst="rect">
            <a:avLst/>
          </a:prstGeom>
        </p:spPr>
        <p:txBody>
          <a:bodyPr wrap="none">
            <a:spAutoFit/>
          </a:bodyPr>
          <a:lstStyle/>
          <a:p>
            <a:r>
              <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rPr>
              <a:t>再次感谢导师的指导</a:t>
            </a:r>
            <a:endParaRPr kumimoji="1" lang="en-US" altLang="zh-CN" sz="4400" b="1" dirty="0">
              <a:solidFill>
                <a:srgbClr val="157E9F"/>
              </a:solidFill>
              <a:latin typeface="方正清刻本悦宋简体" panose="02000000000000000000" pitchFamily="2" charset="-122"/>
              <a:ea typeface="方正清刻本悦宋简体" panose="02000000000000000000" pitchFamily="2" charset="-122"/>
            </a:endParaRPr>
          </a:p>
          <a:p>
            <a:r>
              <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rPr>
              <a:t>感激大学给我的人生</a:t>
            </a:r>
          </a:p>
        </p:txBody>
      </p:sp>
      <p:sp>
        <p:nvSpPr>
          <p:cNvPr id="14" name="矩形 13"/>
          <p:cNvSpPr/>
          <p:nvPr/>
        </p:nvSpPr>
        <p:spPr>
          <a:xfrm>
            <a:off x="4596041" y="4220859"/>
            <a:ext cx="2236510" cy="400110"/>
          </a:xfrm>
          <a:prstGeom prst="rect">
            <a:avLst/>
          </a:prstGeom>
        </p:spPr>
        <p:txBody>
          <a:bodyPr wrap="none">
            <a:spAutoFit/>
          </a:bodyPr>
          <a:lstStyle/>
          <a:p>
            <a:r>
              <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rPr>
              <a:t>指导老师：应小凡</a:t>
            </a:r>
          </a:p>
        </p:txBody>
      </p:sp>
      <p:sp>
        <p:nvSpPr>
          <p:cNvPr id="20" name="矩形 19"/>
          <p:cNvSpPr/>
          <p:nvPr/>
        </p:nvSpPr>
        <p:spPr>
          <a:xfrm>
            <a:off x="7932867" y="4189259"/>
            <a:ext cx="1723549" cy="400110"/>
          </a:xfrm>
          <a:prstGeom prst="rect">
            <a:avLst/>
          </a:prstGeom>
        </p:spPr>
        <p:txBody>
          <a:bodyPr wrap="none">
            <a:spAutoFit/>
          </a:bodyPr>
          <a:lstStyle/>
          <a:p>
            <a:r>
              <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rPr>
              <a:t>学生：滕玺贺</a:t>
            </a: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2A2E37"/>
                </a:solidFill>
                <a:latin typeface="宋体" panose="02010600030101010101" pitchFamily="2" charset="-122"/>
                <a:sym typeface="宋体" panose="02010600030101010101" pitchFamily="2" charset="-122"/>
              </a:endParaRPr>
            </a:p>
          </p:txBody>
        </p:sp>
        <p:sp>
          <p:nvSpPr>
            <p:cNvPr id="203" name="TextBox 14"/>
            <p:cNvSpPr>
              <a:spLocks noChangeArrowheads="1"/>
            </p:cNvSpPr>
            <p:nvPr/>
          </p:nvSpPr>
          <p:spPr bwMode="auto">
            <a:xfrm rot="2748894">
              <a:off x="470324"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2023·05</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cxnSp>
        <p:nvCxnSpPr>
          <p:cNvPr id="69" name="直接连接符 68"/>
          <p:cNvCxnSpPr/>
          <p:nvPr/>
        </p:nvCxnSpPr>
        <p:spPr>
          <a:xfrm>
            <a:off x="4675397" y="2592712"/>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675397" y="4084188"/>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pic>
        <p:nvPicPr>
          <p:cNvPr id="3" name="图片 2" descr="QQ图片20170327133536"/>
          <p:cNvPicPr>
            <a:picLocks noChangeAspect="1"/>
          </p:cNvPicPr>
          <p:nvPr/>
        </p:nvPicPr>
        <p:blipFill>
          <a:blip r:embed="rId2">
            <a:alphaModFix amt="85000"/>
          </a:blip>
          <a:stretch>
            <a:fillRect/>
          </a:stretch>
        </p:blipFill>
        <p:spPr>
          <a:xfrm>
            <a:off x="2330287" y="2461269"/>
            <a:ext cx="1801364" cy="1800000"/>
          </a:xfrm>
          <a:prstGeom prst="rect">
            <a:avLst/>
          </a:prstGeom>
          <a:effectLst>
            <a:outerShdw blurRad="50800" dist="38100" dir="5400000" algn="t" rotWithShape="0">
              <a:schemeClr val="bg1">
                <a:lumMod val="50000"/>
                <a:alpha val="40000"/>
              </a:scheme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89165" y="322399"/>
            <a:ext cx="3373373" cy="384719"/>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BACKGROUNDS</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428870"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选题意义概述</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5" name="TextBox 4">
            <a:extLst>
              <a:ext uri="{FF2B5EF4-FFF2-40B4-BE49-F238E27FC236}">
                <a16:creationId xmlns:a16="http://schemas.microsoft.com/office/drawing/2014/main" id="{E8F0E680-2F6A-9A40-4587-B9646B2D9141}"/>
              </a:ext>
            </a:extLst>
          </p:cNvPr>
          <p:cNvSpPr txBox="1"/>
          <p:nvPr/>
        </p:nvSpPr>
        <p:spPr>
          <a:xfrm>
            <a:off x="541258" y="1817336"/>
            <a:ext cx="11108115" cy="1200329"/>
          </a:xfrm>
          <a:prstGeom prst="rect">
            <a:avLst/>
          </a:prstGeom>
          <a:noFill/>
        </p:spPr>
        <p:txBody>
          <a:bodyPr wrap="square" rtlCol="0">
            <a:spAutoFit/>
          </a:bodyPr>
          <a:lstStyle/>
          <a:p>
            <a:r>
              <a:rPr lang="zh-CN" altLang="en-US" dirty="0"/>
              <a:t>自动和弦识别算法的研究具有重要的理论意义和实际价值。从理论上来说，自动和弦识别算法可以揭示音乐的结构和规律，为音乐分析、理解和创作提供有力的工具。从实际上来说，自动和弦识别算法可以应用于多种场景，如音乐教育、音乐制作、音乐检索、音乐推荐等。因此，设计一个高效、准确、鲁棒的自动和弦识别算法是音乐信息检索领域的一个重要课题，也是本文的研究目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研究目的</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2" name="TextBox 1">
            <a:extLst>
              <a:ext uri="{FF2B5EF4-FFF2-40B4-BE49-F238E27FC236}">
                <a16:creationId xmlns:a16="http://schemas.microsoft.com/office/drawing/2014/main" id="{42F653E4-C2C8-4EF9-9E15-8EB323D767C0}"/>
              </a:ext>
            </a:extLst>
          </p:cNvPr>
          <p:cNvSpPr txBox="1"/>
          <p:nvPr/>
        </p:nvSpPr>
        <p:spPr>
          <a:xfrm>
            <a:off x="2265028" y="3171039"/>
            <a:ext cx="4167562" cy="646331"/>
          </a:xfrm>
          <a:prstGeom prst="rect">
            <a:avLst/>
          </a:prstGeom>
          <a:noFill/>
        </p:spPr>
        <p:txBody>
          <a:bodyPr wrap="square" rtlCol="0">
            <a:spAutoFit/>
          </a:bodyPr>
          <a:lstStyle/>
          <a:p>
            <a:r>
              <a:rPr lang="zh-CN" altLang="en-US" dirty="0">
                <a:solidFill>
                  <a:schemeClr val="bg1"/>
                </a:solidFill>
              </a:rPr>
              <a:t>本文的研究目的是设计一个自动和弦识别算法</a:t>
            </a: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研究过程</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4756835" y="249441"/>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4966827"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3370859"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DFT</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离散傅里叶变换</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56FD108-B414-68B9-4515-9757C01661A0}"/>
                  </a:ext>
                </a:extLst>
              </p:cNvPr>
              <p:cNvSpPr txBox="1"/>
              <p:nvPr/>
            </p:nvSpPr>
            <p:spPr>
              <a:xfrm>
                <a:off x="737894" y="1559293"/>
                <a:ext cx="10645584" cy="2395399"/>
              </a:xfrm>
              <a:prstGeom prst="rect">
                <a:avLst/>
              </a:prstGeom>
              <a:noFill/>
            </p:spPr>
            <p:txBody>
              <a:bodyPr wrap="square" rtlCol="0">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傅里叶变换在信号处理中的作用，一般是将一个时域函数转换为频域函数。一个周期性连续函数的傅里叶函数的复数形式如下所示</a:t>
                </a:r>
                <a:r>
                  <a:rPr lang="en-US" sz="1800" kern="100" baseline="30000" dirty="0">
                    <a:effectLst/>
                    <a:latin typeface="Times New Roman" panose="02020603050405020304" pitchFamily="18" charset="0"/>
                    <a:ea typeface="SimSun" panose="02010600030101010101" pitchFamily="2" charset="-122"/>
                  </a:rPr>
                  <a:t>[5]</a:t>
                </a:r>
                <a:r>
                  <a:rPr lang="zh-CN" sz="1800" kern="100" dirty="0">
                    <a:effectLst/>
                    <a:latin typeface="Times New Roman" panose="02020603050405020304" pitchFamily="18" charset="0"/>
                    <a:ea typeface="SimSun" panose="02010600030101010101" pitchFamily="2" charset="-122"/>
                  </a:rPr>
                  <a:t>：</a:t>
                </a:r>
                <a:endParaRPr lang="en-US" sz="1800" kern="100" dirty="0">
                  <a:effectLst/>
                  <a:latin typeface="Times New Roman" panose="02020603050405020304" pitchFamily="18" charset="0"/>
                  <a:ea typeface="SimSun" panose="02010600030101010101" pitchFamily="2" charset="-122"/>
                </a:endParaRPr>
              </a:p>
              <a:p>
                <a:pPr marL="0" marR="0" indent="2540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27940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sSub>
                            <m:sSubPr>
                              <m:ctrlPr>
                                <a:rPr lang="en-US" sz="1800" i="1" kern="100">
                                  <a:effectLst/>
                                  <a:latin typeface="Cambria Math" panose="02040503050406030204" pitchFamily="18" charset="0"/>
                                  <a:ea typeface="SimSun" panose="02010600030101010101" pitchFamily="2" charset="-122"/>
                                </a:rPr>
                              </m:ctrlPr>
                            </m:sSubPr>
                            <m:e>
                              <m:r>
                                <a:rPr lang="en-US" sz="1800" i="1" kern="100">
                                  <a:effectLst/>
                                  <a:latin typeface="Cambria Math" panose="02040503050406030204" pitchFamily="18" charset="0"/>
                                  <a:ea typeface="SimSun" panose="02010600030101010101" pitchFamily="2" charset="-122"/>
                                </a:rPr>
                                <m:t>𝑐</m:t>
                              </m:r>
                            </m:e>
                            <m:sub>
                              <m:r>
                                <a:rPr lang="en-US" sz="1800" i="1" kern="100">
                                  <a:effectLst/>
                                  <a:latin typeface="Cambria Math" panose="02040503050406030204" pitchFamily="18" charset="0"/>
                                  <a:ea typeface="SimSun" panose="02010600030101010101" pitchFamily="2" charset="-122"/>
                                </a:rPr>
                                <m:t>𝑛</m:t>
                              </m:r>
                            </m:sub>
                          </m:sSub>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1</m:t>
                              </m:r>
                            </m:num>
                            <m:den>
                              <m:r>
                                <a:rPr lang="en-US" sz="1800" i="1" kern="100">
                                  <a:effectLst/>
                                  <a:latin typeface="Cambria Math" panose="02040503050406030204" pitchFamily="18" charset="0"/>
                                  <a:ea typeface="SimSun" panose="02010600030101010101" pitchFamily="2" charset="-122"/>
                                </a:rPr>
                                <m:t>2</m:t>
                              </m:r>
                              <m:r>
                                <a:rPr lang="en-US" sz="1800" i="1" kern="100">
                                  <a:effectLst/>
                                  <a:latin typeface="Cambria Math" panose="02040503050406030204" pitchFamily="18" charset="0"/>
                                  <a:ea typeface="SimSun" panose="02010600030101010101" pitchFamily="2" charset="-122"/>
                                </a:rPr>
                                <m:t>𝑙</m:t>
                              </m:r>
                            </m:den>
                          </m:f>
                          <m:nary>
                            <m:naryPr>
                              <m:limLoc m:val="subSup"/>
                              <m:ctrlPr>
                                <a:rPr lang="en-US" sz="1800" i="1" kern="100">
                                  <a:effectLst/>
                                  <a:latin typeface="Cambria Math" panose="02040503050406030204" pitchFamily="18" charset="0"/>
                                  <a:ea typeface="SimSun" panose="02010600030101010101" pitchFamily="2" charset="-122"/>
                                </a:rPr>
                              </m:ctrlPr>
                            </m:naryPr>
                            <m:sub>
                              <m:r>
                                <a:rPr lang="en-US" sz="1800" i="1"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𝑙</m:t>
                              </m:r>
                            </m:sub>
                            <m:sup>
                              <m:r>
                                <a:rPr lang="en-US" sz="1800" i="1" kern="100">
                                  <a:effectLst/>
                                  <a:latin typeface="Cambria Math" panose="02040503050406030204" pitchFamily="18" charset="0"/>
                                  <a:ea typeface="SimSun" panose="02010600030101010101" pitchFamily="2" charset="-122"/>
                                </a:rPr>
                                <m:t>𝑙</m:t>
                              </m:r>
                            </m:sup>
                            <m:e>
                              <m:r>
                                <a:rPr lang="en-US" sz="1800" i="1" kern="100">
                                  <a:effectLst/>
                                  <a:latin typeface="Cambria Math" panose="02040503050406030204" pitchFamily="18" charset="0"/>
                                  <a:ea typeface="SimSun" panose="02010600030101010101" pitchFamily="2" charset="-122"/>
                                </a:rPr>
                                <m:t>𝑓</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𝑥</m:t>
                                  </m:r>
                                </m:e>
                              </m:d>
                              <m:sSup>
                                <m:sSupPr>
                                  <m:ctrlPr>
                                    <a:rPr lang="en-US" sz="1800" i="1" kern="100">
                                      <a:effectLst/>
                                      <a:latin typeface="Cambria Math" panose="02040503050406030204" pitchFamily="18" charset="0"/>
                                      <a:ea typeface="SimSun" panose="02010600030101010101" pitchFamily="2" charset="-122"/>
                                    </a:rPr>
                                  </m:ctrlPr>
                                </m:sSupPr>
                                <m:e>
                                  <m:r>
                                    <a:rPr lang="en-US" sz="1800" i="1" kern="100">
                                      <a:effectLst/>
                                      <a:latin typeface="Cambria Math" panose="02040503050406030204" pitchFamily="18" charset="0"/>
                                      <a:ea typeface="SimSun" panose="02010600030101010101" pitchFamily="2" charset="-122"/>
                                    </a:rPr>
                                    <m:t>𝑒</m:t>
                                  </m:r>
                                </m:e>
                                <m:sup>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𝑛</m:t>
                                      </m:r>
                                      <m:r>
                                        <a:rPr lang="en-US" sz="1800" i="1" kern="100">
                                          <a:effectLst/>
                                          <a:latin typeface="Cambria Math" panose="02040503050406030204" pitchFamily="18" charset="0"/>
                                          <a:ea typeface="SimSun" panose="02010600030101010101" pitchFamily="2" charset="-122"/>
                                        </a:rPr>
                                        <m:t>𝜋</m:t>
                                      </m:r>
                                      <m:r>
                                        <a:rPr lang="en-US" sz="1800" i="1" kern="100">
                                          <a:effectLst/>
                                          <a:latin typeface="Cambria Math" panose="02040503050406030204" pitchFamily="18" charset="0"/>
                                          <a:ea typeface="SimSun" panose="02010600030101010101" pitchFamily="2" charset="-122"/>
                                        </a:rPr>
                                        <m:t>𝑥</m:t>
                                      </m:r>
                                    </m:num>
                                    <m:den>
                                      <m:r>
                                        <a:rPr lang="en-US" sz="1800" i="1" kern="100">
                                          <a:effectLst/>
                                          <a:latin typeface="Cambria Math" panose="02040503050406030204" pitchFamily="18" charset="0"/>
                                          <a:ea typeface="SimSun" panose="02010600030101010101" pitchFamily="2" charset="-122"/>
                                        </a:rPr>
                                        <m:t>𝑙</m:t>
                                      </m:r>
                                    </m:den>
                                  </m:f>
                                  <m:r>
                                    <a:rPr lang="en-US" sz="1800" i="1" kern="100">
                                      <a:effectLst/>
                                      <a:latin typeface="Cambria Math" panose="02040503050406030204" pitchFamily="18" charset="0"/>
                                      <a:ea typeface="SimSun" panose="02010600030101010101" pitchFamily="2" charset="-122"/>
                                    </a:rPr>
                                    <m:t>𝑖</m:t>
                                  </m:r>
                                </m:sup>
                              </m:sSup>
                              <m:r>
                                <a:rPr lang="en-US" sz="1800" i="1" kern="100">
                                  <a:effectLst/>
                                  <a:latin typeface="Cambria Math" panose="02040503050406030204" pitchFamily="18" charset="0"/>
                                  <a:ea typeface="SimSun" panose="02010600030101010101" pitchFamily="2" charset="-122"/>
                                </a:rPr>
                                <m:t>𝑑𝑥</m:t>
                              </m:r>
                            </m:e>
                          </m:nary>
                          <m:r>
                            <a:rPr lang="en-US" sz="18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a:p>
                <a:endParaRPr lang="en-US" dirty="0"/>
              </a:p>
            </p:txBody>
          </p:sp>
        </mc:Choice>
        <mc:Fallback>
          <p:sp>
            <p:nvSpPr>
              <p:cNvPr id="2" name="TextBox 1">
                <a:extLst>
                  <a:ext uri="{FF2B5EF4-FFF2-40B4-BE49-F238E27FC236}">
                    <a16:creationId xmlns:a16="http://schemas.microsoft.com/office/drawing/2014/main" id="{F56FD108-B414-68B9-4515-9757C01661A0}"/>
                  </a:ext>
                </a:extLst>
              </p:cNvPr>
              <p:cNvSpPr txBox="1">
                <a:spLocks noRot="1" noChangeAspect="1" noMove="1" noResize="1" noEditPoints="1" noAdjustHandles="1" noChangeArrowheads="1" noChangeShapeType="1" noTextEdit="1"/>
              </p:cNvSpPr>
              <p:nvPr/>
            </p:nvSpPr>
            <p:spPr>
              <a:xfrm>
                <a:off x="737894" y="1559293"/>
                <a:ext cx="10645584" cy="2395399"/>
              </a:xfrm>
              <a:prstGeom prst="rect">
                <a:avLst/>
              </a:prstGeom>
              <a:blipFill>
                <a:blip r:embed="rId2"/>
                <a:stretch>
                  <a:fillRect l="-458" t="-2545" r="-515"/>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4756835" y="249441"/>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4966827"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3370859" cy="66255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DFT</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离散傅里叶变换</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56FD108-B414-68B9-4515-9757C01661A0}"/>
                  </a:ext>
                </a:extLst>
              </p:cNvPr>
              <p:cNvSpPr txBox="1"/>
              <p:nvPr/>
            </p:nvSpPr>
            <p:spPr>
              <a:xfrm>
                <a:off x="737894" y="1559293"/>
                <a:ext cx="10645584" cy="2676502"/>
              </a:xfrm>
              <a:prstGeom prst="rect">
                <a:avLst/>
              </a:prstGeom>
              <a:noFill/>
            </p:spPr>
            <p:txBody>
              <a:bodyPr wrap="square" rtlCol="0">
                <a:spAutoFit/>
              </a:bodyPr>
              <a:lstStyle/>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由于在计算机中存储的音频信号为离散形式，故对其进行的傅里叶变换也应该是离散的。下面给出离散傅里叶变化的数学表达式：</a:t>
                </a:r>
                <a:endParaRPr lang="en-US" sz="1800" kern="100" dirty="0">
                  <a:effectLst/>
                  <a:latin typeface="Times New Roman" panose="02020603050405020304" pitchFamily="18" charset="0"/>
                  <a:ea typeface="SimSun" panose="02010600030101010101" pitchFamily="2" charset="-122"/>
                </a:endParaRPr>
              </a:p>
              <a:p>
                <a:pPr marL="0" marR="0" indent="254000" algn="just">
                  <a:lnSpc>
                    <a:spcPts val="2000"/>
                  </a:lnSpc>
                  <a:spcBef>
                    <a:spcPts val="0"/>
                  </a:spcBef>
                  <a:spcAft>
                    <a:spcPts val="0"/>
                  </a:spcAft>
                </a:pPr>
                <a:r>
                  <a:rPr lang="en-US" sz="1800" kern="100" dirty="0">
                    <a:effectLst/>
                    <a:latin typeface="Times New Roman" panose="02020603050405020304" pitchFamily="18" charset="0"/>
                    <a:ea typeface="SimSun" panose="02010600030101010101" pitchFamily="2" charset="-122"/>
                  </a:rPr>
                  <a:t> </a:t>
                </a:r>
              </a:p>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800" i="1" kern="100">
                              <a:effectLst/>
                              <a:latin typeface="Cambria Math" panose="02040503050406030204" pitchFamily="18" charset="0"/>
                              <a:ea typeface="SimSun" panose="02010600030101010101" pitchFamily="2" charset="-122"/>
                            </a:rPr>
                          </m:ctrlPr>
                        </m:eqArrPr>
                        <m:e>
                          <m:r>
                            <a:rPr lang="en-US" sz="1800" i="1" kern="100">
                              <a:effectLst/>
                              <a:latin typeface="Cambria Math" panose="02040503050406030204" pitchFamily="18" charset="0"/>
                              <a:ea typeface="SimSun" panose="02010600030101010101" pitchFamily="2" charset="-122"/>
                            </a:rPr>
                            <m:t>𝑋</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𝑘</m:t>
                              </m:r>
                            </m:e>
                          </m:d>
                          <m:r>
                            <a:rPr lang="en-US" sz="1800" i="1" kern="100">
                              <a:effectLst/>
                              <a:latin typeface="Cambria Math" panose="02040503050406030204" pitchFamily="18" charset="0"/>
                              <a:ea typeface="SimSun" panose="02010600030101010101" pitchFamily="2" charset="-122"/>
                            </a:rPr>
                            <m:t>=</m:t>
                          </m:r>
                          <m:nary>
                            <m:naryPr>
                              <m:chr m:val="∑"/>
                              <m:limLoc m:val="undOvr"/>
                              <m:ctrlPr>
                                <a:rPr lang="en-US" sz="1800" i="1" kern="100">
                                  <a:effectLst/>
                                  <a:latin typeface="Cambria Math" panose="02040503050406030204" pitchFamily="18" charset="0"/>
                                  <a:ea typeface="SimSun" panose="02010600030101010101" pitchFamily="2" charset="-122"/>
                                </a:rPr>
                              </m:ctrlPr>
                            </m:naryPr>
                            <m:sub>
                              <m:r>
                                <a:rPr lang="en-US" sz="1800" i="1" kern="100">
                                  <a:effectLst/>
                                  <a:latin typeface="Cambria Math" panose="02040503050406030204" pitchFamily="18" charset="0"/>
                                  <a:ea typeface="SimSun" panose="02010600030101010101" pitchFamily="2" charset="-122"/>
                                </a:rPr>
                                <m:t>𝑛</m:t>
                              </m:r>
                              <m:r>
                                <a:rPr lang="en-US" sz="1800" i="1" kern="100">
                                  <a:effectLst/>
                                  <a:latin typeface="Cambria Math" panose="02040503050406030204" pitchFamily="18" charset="0"/>
                                  <a:ea typeface="SimSun" panose="02010600030101010101" pitchFamily="2" charset="-122"/>
                                </a:rPr>
                                <m:t>=0</m:t>
                              </m:r>
                            </m:sub>
                            <m:sup>
                              <m:r>
                                <a:rPr lang="en-US" sz="1800" i="1" kern="100">
                                  <a:effectLst/>
                                  <a:latin typeface="Cambria Math" panose="02040503050406030204" pitchFamily="18" charset="0"/>
                                  <a:ea typeface="SimSun" panose="02010600030101010101" pitchFamily="2" charset="-122"/>
                                </a:rPr>
                                <m:t>𝑁</m:t>
                              </m:r>
                              <m:r>
                                <a:rPr lang="en-US" sz="1800" i="1" kern="100">
                                  <a:effectLst/>
                                  <a:latin typeface="Cambria Math" panose="02040503050406030204" pitchFamily="18" charset="0"/>
                                  <a:ea typeface="SimSun" panose="02010600030101010101" pitchFamily="2" charset="-122"/>
                                </a:rPr>
                                <m:t>−1</m:t>
                              </m:r>
                            </m:sup>
                            <m:e>
                              <m:sSup>
                                <m:sSupPr>
                                  <m:ctrlPr>
                                    <a:rPr lang="en-US" sz="1800" i="1" kern="100">
                                      <a:effectLst/>
                                      <a:latin typeface="Cambria Math" panose="02040503050406030204" pitchFamily="18" charset="0"/>
                                      <a:ea typeface="SimSun" panose="02010600030101010101" pitchFamily="2" charset="-122"/>
                                    </a:rPr>
                                  </m:ctrlPr>
                                </m:sSupPr>
                                <m:e>
                                  <m:r>
                                    <a:rPr lang="en-US" sz="1800" i="1" kern="100">
                                      <a:effectLst/>
                                      <a:latin typeface="Cambria Math" panose="02040503050406030204" pitchFamily="18" charset="0"/>
                                      <a:ea typeface="SimSun" panose="02010600030101010101" pitchFamily="2" charset="-122"/>
                                    </a:rPr>
                                    <m:t>𝑊</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𝑛</m:t>
                                      </m:r>
                                    </m:e>
                                  </m:d>
                                  <m:r>
                                    <a:rPr lang="en-US" sz="1800" i="1" kern="100">
                                      <a:effectLst/>
                                      <a:latin typeface="Cambria Math" panose="02040503050406030204" pitchFamily="18" charset="0"/>
                                      <a:ea typeface="SimSun" panose="02010600030101010101" pitchFamily="2" charset="-122"/>
                                    </a:rPr>
                                    <m:t>𝑥</m:t>
                                  </m:r>
                                  <m:d>
                                    <m:dPr>
                                      <m:ctrlPr>
                                        <a:rPr lang="en-US" sz="1800" i="1" kern="100">
                                          <a:effectLst/>
                                          <a:latin typeface="Cambria Math" panose="02040503050406030204" pitchFamily="18" charset="0"/>
                                          <a:ea typeface="SimSun" panose="02010600030101010101" pitchFamily="2" charset="-122"/>
                                        </a:rPr>
                                      </m:ctrlPr>
                                    </m:dPr>
                                    <m:e>
                                      <m:r>
                                        <a:rPr lang="en-US" sz="1800" i="1" kern="100">
                                          <a:effectLst/>
                                          <a:latin typeface="Cambria Math" panose="02040503050406030204" pitchFamily="18" charset="0"/>
                                          <a:ea typeface="SimSun" panose="02010600030101010101" pitchFamily="2" charset="-122"/>
                                        </a:rPr>
                                        <m:t>𝑛</m:t>
                                      </m:r>
                                    </m:e>
                                  </m:d>
                                  <m:r>
                                    <a:rPr lang="en-US" sz="1800" i="1" kern="100">
                                      <a:effectLst/>
                                      <a:latin typeface="Cambria Math" panose="02040503050406030204" pitchFamily="18" charset="0"/>
                                      <a:ea typeface="SimSun" panose="02010600030101010101" pitchFamily="2" charset="-122"/>
                                    </a:rPr>
                                    <m:t>𝑒</m:t>
                                  </m:r>
                                </m:e>
                                <m:sup>
                                  <m:r>
                                    <a:rPr lang="en-US" sz="1800" i="1" kern="100">
                                      <a:effectLst/>
                                      <a:latin typeface="Cambria Math" panose="02040503050406030204" pitchFamily="18" charset="0"/>
                                      <a:ea typeface="SimSun" panose="02010600030101010101" pitchFamily="2" charset="-122"/>
                                    </a:rPr>
                                    <m:t>−</m:t>
                                  </m:r>
                                  <m:f>
                                    <m:fPr>
                                      <m:ctrlPr>
                                        <a:rPr lang="en-US" sz="1800" i="1" kern="100">
                                          <a:effectLst/>
                                          <a:latin typeface="Cambria Math" panose="02040503050406030204" pitchFamily="18" charset="0"/>
                                          <a:ea typeface="SimSun" panose="02010600030101010101" pitchFamily="2" charset="-122"/>
                                        </a:rPr>
                                      </m:ctrlPr>
                                    </m:fPr>
                                    <m:num>
                                      <m:r>
                                        <a:rPr lang="en-US" sz="1800" i="1" kern="100">
                                          <a:effectLst/>
                                          <a:latin typeface="Cambria Math" panose="02040503050406030204" pitchFamily="18" charset="0"/>
                                          <a:ea typeface="SimSun" panose="02010600030101010101" pitchFamily="2" charset="-122"/>
                                        </a:rPr>
                                        <m:t>2</m:t>
                                      </m:r>
                                      <m:r>
                                        <a:rPr lang="en-US" sz="1800" i="1" kern="100">
                                          <a:effectLst/>
                                          <a:latin typeface="Cambria Math" panose="02040503050406030204" pitchFamily="18" charset="0"/>
                                          <a:ea typeface="SimSun" panose="02010600030101010101" pitchFamily="2" charset="-122"/>
                                        </a:rPr>
                                        <m:t>𝜋</m:t>
                                      </m:r>
                                      <m:r>
                                        <a:rPr lang="en-US" sz="1800" i="1" kern="100">
                                          <a:effectLst/>
                                          <a:latin typeface="Cambria Math" panose="02040503050406030204" pitchFamily="18" charset="0"/>
                                          <a:ea typeface="SimSun" panose="02010600030101010101" pitchFamily="2" charset="-122"/>
                                        </a:rPr>
                                        <m:t>𝑖𝑘𝑛</m:t>
                                      </m:r>
                                    </m:num>
                                    <m:den>
                                      <m:r>
                                        <a:rPr lang="en-US" sz="1800" i="1" kern="100">
                                          <a:effectLst/>
                                          <a:latin typeface="Cambria Math" panose="02040503050406030204" pitchFamily="18" charset="0"/>
                                          <a:ea typeface="SimSun" panose="02010600030101010101" pitchFamily="2" charset="-122"/>
                                        </a:rPr>
                                        <m:t>𝑁</m:t>
                                      </m:r>
                                    </m:den>
                                  </m:f>
                                </m:sup>
                              </m:sSup>
                            </m:e>
                          </m:nary>
                          <m:r>
                            <a:rPr lang="en-US" sz="1800" i="1" kern="100">
                              <a:effectLst/>
                              <a:latin typeface="Cambria Math" panose="02040503050406030204" pitchFamily="18" charset="0"/>
                              <a:ea typeface="SimSun" panose="02010600030101010101" pitchFamily="2" charset="-122"/>
                            </a:rPr>
                            <m:t>#</m:t>
                          </m:r>
                        </m:e>
                      </m:eqArr>
                    </m:oMath>
                  </m:oMathPara>
                </a14:m>
                <a:endParaRPr lang="en-US" sz="1800" kern="100" dirty="0">
                  <a:effectLst/>
                  <a:latin typeface="Times New Roman" panose="02020603050405020304" pitchFamily="18" charset="0"/>
                  <a:ea typeface="SimSun" panose="02010600030101010101" pitchFamily="2" charset="-122"/>
                </a:endParaRPr>
              </a:p>
              <a:p>
                <a:pPr marL="0" marR="0" indent="304800" algn="just">
                  <a:lnSpc>
                    <a:spcPts val="2000"/>
                  </a:lnSpc>
                  <a:spcBef>
                    <a:spcPts val="0"/>
                  </a:spcBef>
                  <a:spcAft>
                    <a:spcPts val="0"/>
                  </a:spcAft>
                </a:pPr>
                <a:r>
                  <a:rPr lang="zh-CN" sz="1800" kern="100" dirty="0">
                    <a:effectLst/>
                    <a:latin typeface="Times New Roman" panose="02020603050405020304" pitchFamily="18" charset="0"/>
                    <a:ea typeface="SimSun" panose="02010600030101010101" pitchFamily="2" charset="-122"/>
                  </a:rPr>
                  <a:t>其中，数组</a:t>
                </a:r>
                <a14:m>
                  <m:oMath xmlns:m="http://schemas.openxmlformats.org/officeDocument/2006/math">
                    <m:r>
                      <a:rPr lang="en-US" sz="1800" i="1" kern="100">
                        <a:effectLst/>
                        <a:latin typeface="Cambria Math" panose="02040503050406030204" pitchFamily="18" charset="0"/>
                        <a:ea typeface="SimSun" panose="02010600030101010101" pitchFamily="2" charset="-122"/>
                      </a:rPr>
                      <m:t>𝑋</m:t>
                    </m:r>
                    <m:r>
                      <a:rPr lang="en-US" sz="1800" kern="100">
                        <a:effectLst/>
                        <a:latin typeface="Cambria Math" panose="02040503050406030204" pitchFamily="18" charset="0"/>
                        <a:ea typeface="SimSun" panose="02010600030101010101" pitchFamily="2" charset="-122"/>
                      </a:rPr>
                      <m:t>(</m:t>
                    </m:r>
                    <m:r>
                      <a:rPr lang="en-US" sz="1800" i="1" kern="100">
                        <a:effectLst/>
                        <a:latin typeface="Cambria Math" panose="02040503050406030204" pitchFamily="18" charset="0"/>
                        <a:ea typeface="SimSun" panose="02010600030101010101" pitchFamily="2" charset="-122"/>
                      </a:rPr>
                      <m:t>𝑘</m:t>
                    </m:r>
                    <m:r>
                      <a:rPr lang="en-US" sz="1800" kern="100">
                        <a:effectLst/>
                        <a:latin typeface="Cambria Math" panose="02040503050406030204" pitchFamily="18" charset="0"/>
                        <a:ea typeface="SimSun" panose="02010600030101010101" pitchFamily="2" charset="-122"/>
                      </a:rPr>
                      <m:t>)</m:t>
                    </m:r>
                  </m:oMath>
                </a14:m>
                <a:r>
                  <a:rPr lang="zh-CN" sz="1800" kern="100" dirty="0">
                    <a:effectLst/>
                    <a:latin typeface="Times New Roman" panose="02020603050405020304" pitchFamily="18" charset="0"/>
                    <a:ea typeface="SimSun" panose="02010600030101010101" pitchFamily="2" charset="-122"/>
                  </a:rPr>
                  <a:t>为</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rPr>
                  <a:t>频谱，下标</a:t>
                </a:r>
                <a:r>
                  <a:rPr lang="en-US" sz="1800" kern="100" dirty="0">
                    <a:effectLst/>
                    <a:latin typeface="Times New Roman" panose="02020603050405020304" pitchFamily="18" charset="0"/>
                    <a:ea typeface="SimSun" panose="02010600030101010101" pitchFamily="2" charset="-122"/>
                  </a:rPr>
                  <a:t>k</a:t>
                </a:r>
                <a:r>
                  <a:rPr lang="zh-CN" sz="1800" kern="100" dirty="0">
                    <a:effectLst/>
                    <a:latin typeface="Times New Roman" panose="02020603050405020304" pitchFamily="18" charset="0"/>
                    <a:ea typeface="SimSun" panose="02010600030101010101" pitchFamily="2" charset="-122"/>
                  </a:rPr>
                  <a:t>为频率点位</a:t>
                </a:r>
                <a:r>
                  <a:rPr lang="en-US" sz="1800" kern="100" dirty="0">
                    <a:effectLst/>
                    <a:latin typeface="Times New Roman" panose="02020603050405020304" pitchFamily="18" charset="0"/>
                    <a:ea typeface="SimSun" panose="02010600030101010101" pitchFamily="2" charset="-122"/>
                  </a:rPr>
                  <a:t>,</a:t>
                </a:r>
                <a:r>
                  <a:rPr lang="en-US" sz="1800" i="1" kern="100" dirty="0">
                    <a:effectLst/>
                    <a:latin typeface="Cambria Math" panose="02040503050406030204" pitchFamily="18" charset="0"/>
                    <a:ea typeface="SimSun" panose="02010600030101010101" pitchFamily="2" charset="-122"/>
                  </a:rPr>
                  <a:t> </a:t>
                </a:r>
                <a:endParaRPr lang="en-US" sz="1800" kern="100" dirty="0">
                  <a:effectLst/>
                  <a:latin typeface="Times New Roman" panose="02020603050405020304" pitchFamily="18" charset="0"/>
                  <a:ea typeface="SimSun" panose="02010600030101010101" pitchFamily="2" charset="-122"/>
                </a:endParaRPr>
              </a:p>
            </p:txBody>
          </p:sp>
        </mc:Choice>
        <mc:Fallback>
          <p:sp>
            <p:nvSpPr>
              <p:cNvPr id="2" name="TextBox 1">
                <a:extLst>
                  <a:ext uri="{FF2B5EF4-FFF2-40B4-BE49-F238E27FC236}">
                    <a16:creationId xmlns:a16="http://schemas.microsoft.com/office/drawing/2014/main" id="{F56FD108-B414-68B9-4515-9757C01661A0}"/>
                  </a:ext>
                </a:extLst>
              </p:cNvPr>
              <p:cNvSpPr txBox="1">
                <a:spLocks noRot="1" noChangeAspect="1" noMove="1" noResize="1" noEditPoints="1" noAdjustHandles="1" noChangeArrowheads="1" noChangeShapeType="1" noTextEdit="1"/>
              </p:cNvSpPr>
              <p:nvPr/>
            </p:nvSpPr>
            <p:spPr>
              <a:xfrm>
                <a:off x="737894" y="1559293"/>
                <a:ext cx="10645584" cy="2676502"/>
              </a:xfrm>
              <a:prstGeom prst="rect">
                <a:avLst/>
              </a:prstGeom>
              <a:blipFill>
                <a:blip r:embed="rId2"/>
                <a:stretch>
                  <a:fillRect l="-458" t="-2278" r="-515" b="-27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A0E76AF-45DD-1528-1653-7F76A3B838D6}"/>
                  </a:ext>
                </a:extLst>
              </p:cNvPr>
              <p:cNvSpPr txBox="1"/>
              <p:nvPr/>
            </p:nvSpPr>
            <p:spPr>
              <a:xfrm>
                <a:off x="773208" y="4235795"/>
                <a:ext cx="10645584" cy="861774"/>
              </a:xfrm>
              <a:prstGeom prst="rect">
                <a:avLst/>
              </a:prstGeom>
              <a:noFill/>
            </p:spPr>
            <p:txBody>
              <a:bodyPr wrap="square" rtlCol="0">
                <a:spAutoFit/>
              </a:bodyPr>
              <a:lstStyle/>
              <a:p>
                <a:pPr marL="0" marR="0" indent="304800" algn="just">
                  <a:lnSpc>
                    <a:spcPts val="2000"/>
                  </a:lnSpc>
                  <a:spcBef>
                    <a:spcPts val="0"/>
                  </a:spcBef>
                  <a:spcAft>
                    <a:spcPts val="0"/>
                  </a:spcAft>
                </a:pPr>
                <a14:m>
                  <m:oMath xmlns:m="http://schemas.openxmlformats.org/officeDocument/2006/math">
                    <m:r>
                      <a:rPr lang="en-US" sz="1800" i="1" kern="100" smtClean="0">
                        <a:effectLst/>
                        <a:latin typeface="Cambria Math" panose="02040503050406030204" pitchFamily="18" charset="0"/>
                        <a:ea typeface="SimSun" panose="02010600030101010101" pitchFamily="2" charset="-122"/>
                        <a:cs typeface="Times New Roman" panose="02020603050405020304" pitchFamily="18" charset="0"/>
                      </a:rPr>
                      <m:t>𝑊</m:t>
                    </m:r>
                    <m:d>
                      <m:dPr>
                        <m:ctrlPr>
                          <a:rPr lang="en-US" sz="1800" i="1">
                            <a:effectLst/>
                            <a:latin typeface="Cambria Math" panose="02040503050406030204" pitchFamily="18" charset="0"/>
                          </a:rPr>
                        </m:ctrlPr>
                      </m:dPr>
                      <m:e>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𝑘</m:t>
                        </m:r>
                      </m:e>
                    </m:d>
                  </m:oMath>
                </a14:m>
                <a:r>
                  <a:rPr lang="zh-CN" sz="1800" kern="100" dirty="0">
                    <a:effectLst/>
                    <a:latin typeface="Cambria Math" panose="02040503050406030204" pitchFamily="18" charset="0"/>
                    <a:ea typeface="SimSun" panose="02010600030101010101" pitchFamily="2" charset="-122"/>
                    <a:cs typeface="Times New Roman" panose="02020603050405020304" pitchFamily="18" charset="0"/>
                  </a:rPr>
                  <a:t>为窗口函数</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kern="100" dirty="0">
                    <a:effectLst/>
                    <a:latin typeface="Times New Roman" panose="02020603050405020304" pitchFamily="18" charset="0"/>
                    <a:ea typeface="SimSun" panose="02010600030101010101" pitchFamily="2" charset="-122"/>
                  </a:rPr>
                  <a:t>N</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为</a:t>
                </a:r>
                <a:r>
                  <a:rPr lang="en-US" sz="1800" kern="100" dirty="0">
                    <a:effectLst/>
                    <a:latin typeface="Times New Roman" panose="02020603050405020304" pitchFamily="18" charset="0"/>
                    <a:ea typeface="SimSun" panose="02010600030101010101" pitchFamily="2" charset="-122"/>
                  </a:rPr>
                  <a:t>FFT</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大小，</a:t>
                </a:r>
                <a14:m>
                  <m:oMath xmlns:m="http://schemas.openxmlformats.org/officeDocument/2006/math">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𝑥</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𝑛</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oMath>
                </a14:m>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为输入信号。在</a:t>
                </a:r>
                <a14:m>
                  <m:oMath xmlns:m="http://schemas.openxmlformats.org/officeDocument/2006/math">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𝑥</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𝑛</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oMath>
                </a14:m>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为实数的情况下，由于每个频率点位存在一对共轭的复数结果，</a:t>
                </a:r>
                <a14:m>
                  <m:oMath xmlns:m="http://schemas.openxmlformats.org/officeDocument/2006/math">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(0)</m:t>
                    </m:r>
                  </m:oMath>
                </a14:m>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至</a:t>
                </a:r>
                <a14:m>
                  <m:oMath xmlns:m="http://schemas.openxmlformats.org/officeDocument/2006/math">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𝑋</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𝑁</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/2</m:t>
                    </m:r>
                    <m:r>
                      <a:rPr lang="en-US" sz="1800" i="1" kern="100">
                        <a:effectLst/>
                        <a:latin typeface="Cambria Math" panose="02040503050406030204" pitchFamily="18" charset="0"/>
                        <a:ea typeface="SimSun" panose="02010600030101010101" pitchFamily="2" charset="-122"/>
                        <a:cs typeface="Times New Roman" panose="02020603050405020304" pitchFamily="18" charset="0"/>
                      </a:rPr>
                      <m:t>−</m:t>
                    </m:r>
                    <m:r>
                      <a:rPr lang="en-US" sz="1800"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的结果即为完整的</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频谱。由于仅对信号在各个频率点位的强度（振幅）进行考察，故</a:t>
                </a:r>
                <a:r>
                  <a:rPr lang="en-US" sz="1800" kern="100" dirty="0">
                    <a:effectLst/>
                    <a:latin typeface="Times New Roman" panose="02020603050405020304" pitchFamily="18" charset="0"/>
                    <a:ea typeface="SimSun" panose="02010600030101010101" pitchFamily="2" charset="-122"/>
                  </a:rPr>
                  <a:t>DFT</a:t>
                </a:r>
                <a:r>
                  <a:rPr lang="zh-CN" sz="1800" kern="100" dirty="0">
                    <a:effectLst/>
                    <a:latin typeface="Times New Roman" panose="02020603050405020304" pitchFamily="18" charset="0"/>
                    <a:ea typeface="SimSun" panose="02010600030101010101" pitchFamily="2" charset="-122"/>
                    <a:cs typeface="Times New Roman" panose="02020603050405020304" pitchFamily="18" charset="0"/>
                  </a:rPr>
                  <a:t>频谱的结果应对复数结果取模。</a:t>
                </a:r>
                <a:endParaRPr lang="en-US" sz="1800" kern="100" dirty="0">
                  <a:effectLst/>
                  <a:latin typeface="Times New Roman" panose="02020603050405020304" pitchFamily="18" charset="0"/>
                  <a:ea typeface="SimSun" panose="02010600030101010101" pitchFamily="2" charset="-122"/>
                </a:endParaRPr>
              </a:p>
            </p:txBody>
          </p:sp>
        </mc:Choice>
        <mc:Fallback>
          <p:sp>
            <p:nvSpPr>
              <p:cNvPr id="3" name="TextBox 2">
                <a:extLst>
                  <a:ext uri="{FF2B5EF4-FFF2-40B4-BE49-F238E27FC236}">
                    <a16:creationId xmlns:a16="http://schemas.microsoft.com/office/drawing/2014/main" id="{4A0E76AF-45DD-1528-1653-7F76A3B838D6}"/>
                  </a:ext>
                </a:extLst>
              </p:cNvPr>
              <p:cNvSpPr txBox="1">
                <a:spLocks noRot="1" noChangeAspect="1" noMove="1" noResize="1" noEditPoints="1" noAdjustHandles="1" noChangeArrowheads="1" noChangeShapeType="1" noTextEdit="1"/>
              </p:cNvSpPr>
              <p:nvPr/>
            </p:nvSpPr>
            <p:spPr>
              <a:xfrm>
                <a:off x="773208" y="4235795"/>
                <a:ext cx="10645584" cy="861774"/>
              </a:xfrm>
              <a:prstGeom prst="rect">
                <a:avLst/>
              </a:prstGeom>
              <a:blipFill>
                <a:blip r:embed="rId3"/>
                <a:stretch>
                  <a:fillRect l="-515" t="-8511" r="-458" b="-11348"/>
                </a:stretch>
              </a:blipFill>
            </p:spPr>
            <p:txBody>
              <a:bodyPr/>
              <a:lstStyle/>
              <a:p>
                <a:r>
                  <a:rPr lang="en-US">
                    <a:noFill/>
                  </a:rPr>
                  <a:t> </a:t>
                </a:r>
              </a:p>
            </p:txBody>
          </p:sp>
        </mc:Fallback>
      </mc:AlternateContent>
    </p:spTree>
    <p:extLst>
      <p:ext uri="{BB962C8B-B14F-4D97-AF65-F5344CB8AC3E}">
        <p14:creationId xmlns:p14="http://schemas.microsoft.com/office/powerpoint/2010/main" val="409056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3140</Words>
  <Application>Microsoft Office PowerPoint</Application>
  <PresentationFormat>Widescreen</PresentationFormat>
  <Paragraphs>287</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Microsoft YaHei</vt:lpstr>
      <vt:lpstr>SimSun</vt:lpstr>
      <vt:lpstr>方正清刻本悦宋简体</vt:lpstr>
      <vt:lpstr>Arial</vt:lpstr>
      <vt:lpstr>Calibri</vt:lpstr>
      <vt:lpstr>Calibri Light</vt:lpstr>
      <vt:lpstr>Cambria Math</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Samdy Snow</cp:lastModifiedBy>
  <cp:revision>82</cp:revision>
  <dcterms:created xsi:type="dcterms:W3CDTF">2015-07-31T01:43:00Z</dcterms:created>
  <dcterms:modified xsi:type="dcterms:W3CDTF">2023-05-17T15:29:09Z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